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1" r:id="rId3"/>
    <p:sldId id="258" r:id="rId4"/>
    <p:sldId id="259" r:id="rId5"/>
    <p:sldId id="280" r:id="rId6"/>
    <p:sldId id="273" r:id="rId7"/>
    <p:sldId id="274" r:id="rId8"/>
    <p:sldId id="263" r:id="rId9"/>
    <p:sldId id="264" r:id="rId10"/>
    <p:sldId id="269" r:id="rId11"/>
    <p:sldId id="270" r:id="rId12"/>
  </p:sldIdLst>
  <p:sldSz cx="18288000" cy="10287000"/>
  <p:notesSz cx="6858000" cy="9144000"/>
  <p:embeddedFontLst>
    <p:embeddedFont>
      <p:font typeface="Lato" panose="020F0502020204030203" pitchFamily="34" charset="0"/>
      <p:regular r:id="rId13"/>
      <p:bold r:id="rId14"/>
    </p:embeddedFont>
    <p:embeddedFont>
      <p:font typeface="Lato Bold" panose="020F0502020204030203"/>
      <p:regular r:id="rId15"/>
    </p:embeddedFont>
    <p:embeddedFont>
      <p:font typeface="Oswald" panose="00000500000000000000" pitchFamily="2"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B663"/>
    <a:srgbClr val="E88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6" d="100"/>
          <a:sy n="66" d="100"/>
        </p:scale>
        <p:origin x="24"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08-Nov-24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08-Nov-24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9510">
            <a:off x="2362199" y="5168723"/>
            <a:ext cx="6553201" cy="18198"/>
          </a:xfrm>
          <a:prstGeom prst="line">
            <a:avLst/>
          </a:prstGeom>
          <a:ln w="666750" cap="rnd">
            <a:solidFill>
              <a:srgbClr val="F22727"/>
            </a:solidFill>
            <a:prstDash val="solid"/>
            <a:headEnd type="none" w="sm" len="sm"/>
            <a:tailEnd type="none" w="sm" len="sm"/>
          </a:ln>
        </p:spPr>
      </p:sp>
      <p:grpSp>
        <p:nvGrpSpPr>
          <p:cNvPr id="4" name="Group 4"/>
          <p:cNvGrpSpPr/>
          <p:nvPr/>
        </p:nvGrpSpPr>
        <p:grpSpPr>
          <a:xfrm rot="-2842555">
            <a:off x="7319934" y="3765048"/>
            <a:ext cx="15031066" cy="6533848"/>
            <a:chOff x="0" y="0"/>
            <a:chExt cx="5084583" cy="2210215"/>
          </a:xfrm>
        </p:grpSpPr>
        <p:sp>
          <p:nvSpPr>
            <p:cNvPr id="5" name="Freeform 5"/>
            <p:cNvSpPr/>
            <p:nvPr/>
          </p:nvSpPr>
          <p:spPr>
            <a:xfrm>
              <a:off x="0" y="0"/>
              <a:ext cx="5084583" cy="2210215"/>
            </a:xfrm>
            <a:custGeom>
              <a:avLst/>
              <a:gdLst/>
              <a:ahLst/>
              <a:cxnLst/>
              <a:rect l="l" t="t" r="r" b="b"/>
              <a:pathLst>
                <a:path w="5084583" h="2210215">
                  <a:moveTo>
                    <a:pt x="0" y="0"/>
                  </a:moveTo>
                  <a:lnTo>
                    <a:pt x="5084583" y="0"/>
                  </a:lnTo>
                  <a:lnTo>
                    <a:pt x="5084583" y="2210215"/>
                  </a:lnTo>
                  <a:lnTo>
                    <a:pt x="0" y="2210215"/>
                  </a:lnTo>
                  <a:close/>
                </a:path>
              </a:pathLst>
            </a:custGeom>
            <a:solidFill>
              <a:srgbClr val="F22727"/>
            </a:solidFill>
          </p:spPr>
        </p:sp>
      </p:grpSp>
      <p:sp>
        <p:nvSpPr>
          <p:cNvPr id="6" name="Freeform 6"/>
          <p:cNvSpPr/>
          <p:nvPr/>
        </p:nvSpPr>
        <p:spPr>
          <a:xfrm>
            <a:off x="8829631" y="3965052"/>
            <a:ext cx="8153912" cy="5293248"/>
          </a:xfrm>
          <a:custGeom>
            <a:avLst/>
            <a:gdLst/>
            <a:ahLst/>
            <a:cxnLst/>
            <a:rect l="l" t="t" r="r" b="b"/>
            <a:pathLst>
              <a:path w="8153912" h="5293248">
                <a:moveTo>
                  <a:pt x="0" y="0"/>
                </a:moveTo>
                <a:lnTo>
                  <a:pt x="8153912" y="0"/>
                </a:lnTo>
                <a:lnTo>
                  <a:pt x="8153912" y="5293248"/>
                </a:lnTo>
                <a:lnTo>
                  <a:pt x="0" y="5293248"/>
                </a:lnTo>
                <a:lnTo>
                  <a:pt x="0" y="0"/>
                </a:lnTo>
                <a:close/>
              </a:path>
            </a:pathLst>
          </a:custGeom>
          <a:blipFill>
            <a:blip r:embed="rId2"/>
            <a:stretch>
              <a:fillRect/>
            </a:stretch>
          </a:blipFill>
        </p:spPr>
      </p:sp>
      <p:sp>
        <p:nvSpPr>
          <p:cNvPr id="7" name="TextBox 7"/>
          <p:cNvSpPr txBox="1"/>
          <p:nvPr/>
        </p:nvSpPr>
        <p:spPr>
          <a:xfrm>
            <a:off x="2608026" y="2250318"/>
            <a:ext cx="7741689" cy="1846659"/>
          </a:xfrm>
          <a:prstGeom prst="rect">
            <a:avLst/>
          </a:prstGeom>
        </p:spPr>
        <p:txBody>
          <a:bodyPr lIns="0" tIns="0" rIns="0" bIns="0" rtlCol="0" anchor="t">
            <a:spAutoFit/>
          </a:bodyPr>
          <a:lstStyle/>
          <a:p>
            <a:pPr>
              <a:lnSpc>
                <a:spcPts val="7167"/>
              </a:lnSpc>
            </a:pPr>
            <a:r>
              <a:rPr lang="en-US" sz="7544" spc="-377" dirty="0">
                <a:solidFill>
                  <a:srgbClr val="010326"/>
                </a:solidFill>
                <a:latin typeface="Lato Bold"/>
                <a:ea typeface="Lato Bold"/>
                <a:cs typeface="Lato Bold"/>
                <a:sym typeface="Oswald Bold"/>
              </a:rPr>
              <a:t>Zomato Analysis Project</a:t>
            </a:r>
            <a:endParaRPr lang="en-US" sz="7544" spc="-377" dirty="0">
              <a:solidFill>
                <a:srgbClr val="010326"/>
              </a:solidFill>
              <a:latin typeface="Lato Bold"/>
              <a:ea typeface="Lato Bold"/>
              <a:cs typeface="Lato Bold"/>
              <a:sym typeface="Lato Bold"/>
            </a:endParaRPr>
          </a:p>
        </p:txBody>
      </p:sp>
      <p:pic>
        <p:nvPicPr>
          <p:cNvPr id="14" name="Picture 13">
            <a:extLst>
              <a:ext uri="{FF2B5EF4-FFF2-40B4-BE49-F238E27FC236}">
                <a16:creationId xmlns:a16="http://schemas.microsoft.com/office/drawing/2014/main" id="{19139DDB-5E30-9B56-E7A6-F4B930C94D8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4911" b="91451" l="29348" r="71196">
                        <a14:foregroundMark x1="50543" y1="28628" x2="50543" y2="28628"/>
                        <a14:foregroundMark x1="59239" y1="29423" x2="45000" y2="33996"/>
                        <a14:foregroundMark x1="50870" y1="37575" x2="50870" y2="37575"/>
                        <a14:foregroundMark x1="57935" y1="34195" x2="46196" y2="33598"/>
                        <a14:foregroundMark x1="46196" y1="33598" x2="45652" y2="33002"/>
                        <a14:foregroundMark x1="28261" y1="33400" x2="32174" y2="20278"/>
                        <a14:foregroundMark x1="32174" y1="20278" x2="54565" y2="15706"/>
                        <a14:foregroundMark x1="54565" y1="15706" x2="67391" y2="20080"/>
                        <a14:foregroundMark x1="67391" y1="20080" x2="69565" y2="30020"/>
                        <a14:foregroundMark x1="69565" y1="30020" x2="61848" y2="32604"/>
                        <a14:foregroundMark x1="61848" y1="32604" x2="38913" y2="22664"/>
                        <a14:foregroundMark x1="38913" y1="22664" x2="33804" y2="16302"/>
                        <a14:foregroundMark x1="33804" y1="16302" x2="29022" y2="22465"/>
                        <a14:foregroundMark x1="29022" y1="22465" x2="34239" y2="15308"/>
                        <a14:foregroundMark x1="34239" y1="15308" x2="47826" y2="14314"/>
                        <a14:foregroundMark x1="47826" y1="14314" x2="56087" y2="14712"/>
                        <a14:foregroundMark x1="56087" y1="14712" x2="62500" y2="14513"/>
                        <a14:foregroundMark x1="62500" y1="14513" x2="68478" y2="18091"/>
                        <a14:foregroundMark x1="68478" y1="18091" x2="71196" y2="27237"/>
                        <a14:foregroundMark x1="71196" y1="27237" x2="71196" y2="33598"/>
                        <a14:foregroundMark x1="64130" y1="15308" x2="64130" y2="15308"/>
                        <a14:foregroundMark x1="29348" y1="25249" x2="30543" y2="72565"/>
                        <a14:foregroundMark x1="35217" y1="45924" x2="35217" y2="45924"/>
                        <a14:foregroundMark x1="34891" y1="48111" x2="33261" y2="58449"/>
                        <a14:foregroundMark x1="33261" y1="58449" x2="33261" y2="58648"/>
                        <a14:foregroundMark x1="44674" y1="33002" x2="42826" y2="33996"/>
                        <a14:foregroundMark x1="43370" y1="30815" x2="42500" y2="32604"/>
                        <a14:foregroundMark x1="43913" y1="32207" x2="40870" y2="36382"/>
                        <a14:foregroundMark x1="43043" y1="32604" x2="44348" y2="48310"/>
                        <a14:foregroundMark x1="44348" y1="48310" x2="44565" y2="48509"/>
                        <a14:foregroundMark x1="45000" y1="47515" x2="51196" y2="52883"/>
                        <a14:foregroundMark x1="51196" y1="52883" x2="57391" y2="53082"/>
                        <a14:foregroundMark x1="57391" y1="53082" x2="40217" y2="48907"/>
                        <a14:foregroundMark x1="40217" y1="48907" x2="34674" y2="52883"/>
                        <a14:foregroundMark x1="34674" y1="52883" x2="37935" y2="58250"/>
                        <a14:foregroundMark x1="32826" y1="49901" x2="34022" y2="53280"/>
                        <a14:foregroundMark x1="33152" y1="55467" x2="33152" y2="56262"/>
                        <a14:foregroundMark x1="32717" y1="53877" x2="31848" y2="57058"/>
                        <a14:foregroundMark x1="33587" y1="51889" x2="33261" y2="55070"/>
                        <a14:foregroundMark x1="41739" y1="51292" x2="40761" y2="57455"/>
                        <a14:foregroundMark x1="43696" y1="51690" x2="42826" y2="60835"/>
                        <a14:foregroundMark x1="47935" y1="52286" x2="47174" y2="59046"/>
                        <a14:foregroundMark x1="51413" y1="49105" x2="50652" y2="58052"/>
                        <a14:foregroundMark x1="54022" y1="52286" x2="53804" y2="48509"/>
                        <a14:foregroundMark x1="53804" y1="48907" x2="57065" y2="56859"/>
                        <a14:foregroundMark x1="57065" y1="56859" x2="56957" y2="57058"/>
                        <a14:foregroundMark x1="57609" y1="51292" x2="56957" y2="47515"/>
                        <a14:foregroundMark x1="53370" y1="55070" x2="54783" y2="56859"/>
                        <a14:foregroundMark x1="60978" y1="46918" x2="60109" y2="57654"/>
                        <a14:foregroundMark x1="60109" y1="57654" x2="60000" y2="58052"/>
                        <a14:foregroundMark x1="66848" y1="49304" x2="66413" y2="50895"/>
                        <a14:foregroundMark x1="66304" y1="52087" x2="66304" y2="52087"/>
                        <a14:foregroundMark x1="67065" y1="50497" x2="67500" y2="53082"/>
                        <a14:foregroundMark x1="67935" y1="50895" x2="67935" y2="55467"/>
                        <a14:foregroundMark x1="65109" y1="50099" x2="63587" y2="54473"/>
                        <a14:foregroundMark x1="40217" y1="84095" x2="46957" y2="83698"/>
                        <a14:foregroundMark x1="46957" y1="83698" x2="53587" y2="83897"/>
                        <a14:foregroundMark x1="65435" y1="56064" x2="68587" y2="56262"/>
                        <a14:foregroundMark x1="33696" y1="81710" x2="39130" y2="85686"/>
                        <a14:foregroundMark x1="39130" y1="85686" x2="58587" y2="88469"/>
                        <a14:foregroundMark x1="40217" y1="91451" x2="45109" y2="91451"/>
                      </a14:backgroundRemoval>
                    </a14:imgEffect>
                  </a14:imgLayer>
                </a14:imgProps>
              </a:ext>
              <a:ext uri="{28A0092B-C50C-407E-A947-70E740481C1C}">
                <a14:useLocalDpi xmlns:a14="http://schemas.microsoft.com/office/drawing/2010/main" val="0"/>
              </a:ext>
            </a:extLst>
          </a:blip>
          <a:srcRect l="27826" t="13145" r="28380" b="7739"/>
          <a:stretch/>
        </p:blipFill>
        <p:spPr>
          <a:xfrm>
            <a:off x="203859" y="106061"/>
            <a:ext cx="1243941" cy="1228667"/>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49413BCF-0F9C-AD49-43C2-CD869FF92F0A}"/>
              </a:ext>
            </a:extLst>
          </p:cNvPr>
          <p:cNvSpPr txBox="1"/>
          <p:nvPr/>
        </p:nvSpPr>
        <p:spPr>
          <a:xfrm>
            <a:off x="2555566" y="4863525"/>
            <a:ext cx="2117415" cy="584775"/>
          </a:xfrm>
          <a:prstGeom prst="rect">
            <a:avLst/>
          </a:prstGeom>
          <a:noFill/>
        </p:spPr>
        <p:txBody>
          <a:bodyPr wrap="square">
            <a:spAutoFit/>
          </a:bodyPr>
          <a:lstStyle/>
          <a:p>
            <a:r>
              <a:rPr lang="en-IN" sz="3200" b="1" dirty="0">
                <a:solidFill>
                  <a:srgbClr val="FFFFFF"/>
                </a:solidFill>
                <a:effectLst>
                  <a:outerShdw blurRad="38100" dist="38100" dir="2700000" algn="tl">
                    <a:srgbClr val="000000">
                      <a:alpha val="43137"/>
                    </a:srgbClr>
                  </a:outerShdw>
                </a:effectLst>
                <a:latin typeface="Lato"/>
                <a:ea typeface="Lato"/>
                <a:cs typeface="Lato"/>
              </a:rPr>
              <a:t>NAME :</a:t>
            </a:r>
          </a:p>
        </p:txBody>
      </p:sp>
      <p:sp>
        <p:nvSpPr>
          <p:cNvPr id="20" name="TextBox 19">
            <a:extLst>
              <a:ext uri="{FF2B5EF4-FFF2-40B4-BE49-F238E27FC236}">
                <a16:creationId xmlns:a16="http://schemas.microsoft.com/office/drawing/2014/main" id="{609BDEA5-1F17-B8E4-C4AB-BD6351CC5E3A}"/>
              </a:ext>
            </a:extLst>
          </p:cNvPr>
          <p:cNvSpPr txBox="1"/>
          <p:nvPr/>
        </p:nvSpPr>
        <p:spPr>
          <a:xfrm>
            <a:off x="2755402" y="4923906"/>
            <a:ext cx="6096000" cy="507831"/>
          </a:xfrm>
          <a:prstGeom prst="rect">
            <a:avLst/>
          </a:prstGeom>
          <a:noFill/>
        </p:spPr>
        <p:txBody>
          <a:bodyPr wrap="square">
            <a:spAutoFit/>
          </a:bodyPr>
          <a:lstStyle/>
          <a:p>
            <a:pPr lvl="3"/>
            <a:r>
              <a:rPr lang="en-IN" sz="2700" b="1" dirty="0">
                <a:solidFill>
                  <a:schemeClr val="bg1"/>
                </a:solidFill>
                <a:latin typeface="Lato"/>
                <a:ea typeface="Lato"/>
                <a:cs typeface="Lato"/>
              </a:rPr>
              <a:t>DHEERAJ SINGH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37514" y="2569505"/>
            <a:ext cx="9550486" cy="7717495"/>
            <a:chOff x="0" y="0"/>
            <a:chExt cx="5193144" cy="4196442"/>
          </a:xfrm>
        </p:grpSpPr>
        <p:sp>
          <p:nvSpPr>
            <p:cNvPr id="3" name="Freeform 3"/>
            <p:cNvSpPr/>
            <p:nvPr/>
          </p:nvSpPr>
          <p:spPr>
            <a:xfrm>
              <a:off x="0" y="0"/>
              <a:ext cx="5193144" cy="4196442"/>
            </a:xfrm>
            <a:custGeom>
              <a:avLst/>
              <a:gdLst/>
              <a:ahLst/>
              <a:cxnLst/>
              <a:rect l="l" t="t" r="r" b="b"/>
              <a:pathLst>
                <a:path w="5193144" h="4196442">
                  <a:moveTo>
                    <a:pt x="0" y="0"/>
                  </a:moveTo>
                  <a:lnTo>
                    <a:pt x="5193144" y="0"/>
                  </a:lnTo>
                  <a:lnTo>
                    <a:pt x="5193144" y="4196442"/>
                  </a:lnTo>
                  <a:lnTo>
                    <a:pt x="0" y="4196442"/>
                  </a:lnTo>
                  <a:close/>
                </a:path>
              </a:pathLst>
            </a:custGeom>
            <a:solidFill>
              <a:srgbClr val="F22727"/>
            </a:solidFill>
          </p:spPr>
        </p:sp>
      </p:grpSp>
      <p:grpSp>
        <p:nvGrpSpPr>
          <p:cNvPr id="4" name="Group 4"/>
          <p:cNvGrpSpPr/>
          <p:nvPr/>
        </p:nvGrpSpPr>
        <p:grpSpPr>
          <a:xfrm>
            <a:off x="0" y="0"/>
            <a:ext cx="18288000" cy="3350822"/>
            <a:chOff x="0" y="0"/>
            <a:chExt cx="24384000" cy="4467763"/>
          </a:xfrm>
        </p:grpSpPr>
        <p:pic>
          <p:nvPicPr>
            <p:cNvPr id="5" name="Picture 5"/>
            <p:cNvPicPr>
              <a:picLocks noChangeAspect="1"/>
            </p:cNvPicPr>
            <p:nvPr/>
          </p:nvPicPr>
          <p:blipFill>
            <a:blip r:embed="rId2"/>
            <a:srcRect t="19876" b="52673"/>
            <a:stretch>
              <a:fillRect/>
            </a:stretch>
          </p:blipFill>
          <p:spPr>
            <a:xfrm>
              <a:off x="0" y="0"/>
              <a:ext cx="24384000" cy="4467763"/>
            </a:xfrm>
            <a:prstGeom prst="rect">
              <a:avLst/>
            </a:prstGeom>
          </p:spPr>
        </p:pic>
      </p:grpSp>
      <p:sp>
        <p:nvSpPr>
          <p:cNvPr id="17" name="TextBox 16">
            <a:extLst>
              <a:ext uri="{FF2B5EF4-FFF2-40B4-BE49-F238E27FC236}">
                <a16:creationId xmlns:a16="http://schemas.microsoft.com/office/drawing/2014/main" id="{8A087B5B-8C4F-5A04-C288-4EE8B75669B0}"/>
              </a:ext>
            </a:extLst>
          </p:cNvPr>
          <p:cNvSpPr txBox="1"/>
          <p:nvPr/>
        </p:nvSpPr>
        <p:spPr>
          <a:xfrm>
            <a:off x="2057400" y="1013691"/>
            <a:ext cx="5395006" cy="1323439"/>
          </a:xfrm>
          <a:prstGeom prst="rect">
            <a:avLst/>
          </a:prstGeom>
          <a:noFill/>
        </p:spPr>
        <p:txBody>
          <a:bodyPr wrap="square">
            <a:spAutoFit/>
          </a:bodyPr>
          <a:lstStyle/>
          <a:p>
            <a:r>
              <a:rPr lang="en-IN" sz="8000" b="1" dirty="0">
                <a:solidFill>
                  <a:schemeClr val="bg1"/>
                </a:solidFill>
                <a:latin typeface="Lato Bold"/>
                <a:ea typeface="Lato Bold"/>
                <a:cs typeface="Lato Bold"/>
              </a:rPr>
              <a:t>Conclusion</a:t>
            </a:r>
          </a:p>
        </p:txBody>
      </p:sp>
      <p:sp>
        <p:nvSpPr>
          <p:cNvPr id="18" name="Content Placeholder 2">
            <a:extLst>
              <a:ext uri="{FF2B5EF4-FFF2-40B4-BE49-F238E27FC236}">
                <a16:creationId xmlns:a16="http://schemas.microsoft.com/office/drawing/2014/main" id="{7EDAB82A-488B-D3F2-88E0-28A1770D1D14}"/>
              </a:ext>
            </a:extLst>
          </p:cNvPr>
          <p:cNvSpPr txBox="1">
            <a:spLocks/>
          </p:cNvSpPr>
          <p:nvPr/>
        </p:nvSpPr>
        <p:spPr>
          <a:xfrm>
            <a:off x="9601200" y="4533900"/>
            <a:ext cx="8269921" cy="4169369"/>
          </a:xfrm>
          <a:prstGeom prst="rect">
            <a:avLst/>
          </a:prstGeom>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1" dirty="0">
                <a:solidFill>
                  <a:srgbClr val="FFFFFF"/>
                </a:solidFill>
                <a:latin typeface="Lato Bold"/>
                <a:ea typeface="Lato Bold"/>
                <a:cs typeface="Lato Bold"/>
              </a:rPr>
              <a:t>The Zomato sales analysis has revealed key insights into customer behavior and product performance. By utilizing advanced data cleaning and visualization techniques, we identified opportunities for targeted marketing and menu optimization, as well as the potential for dynamic pricing strategies. The analysis also highlighted high-growth geographic areas for expansion. These findings will support data-driven strategies to enhance sales performance and customer satisfaction, positioning Zomato for continued growth.</a:t>
            </a:r>
            <a:endParaRPr lang="en-IN" sz="2800" b="1" dirty="0">
              <a:solidFill>
                <a:srgbClr val="FFFFFF"/>
              </a:solidFill>
              <a:latin typeface="Lato Bold"/>
              <a:ea typeface="Lato Bold"/>
              <a:cs typeface="Lato Bold"/>
            </a:endParaRPr>
          </a:p>
        </p:txBody>
      </p:sp>
      <p:sp>
        <p:nvSpPr>
          <p:cNvPr id="33" name="Freeform 4">
            <a:extLst>
              <a:ext uri="{FF2B5EF4-FFF2-40B4-BE49-F238E27FC236}">
                <a16:creationId xmlns:a16="http://schemas.microsoft.com/office/drawing/2014/main" id="{7A566CA9-0433-36AB-D83D-E075D4EFE933}"/>
              </a:ext>
            </a:extLst>
          </p:cNvPr>
          <p:cNvSpPr/>
          <p:nvPr/>
        </p:nvSpPr>
        <p:spPr>
          <a:xfrm flipH="1">
            <a:off x="927744" y="2313452"/>
            <a:ext cx="5657850" cy="8229600"/>
          </a:xfrm>
          <a:custGeom>
            <a:avLst/>
            <a:gdLst/>
            <a:ahLst/>
            <a:cxnLst/>
            <a:rect l="l" t="t" r="r" b="b"/>
            <a:pathLst>
              <a:path w="5657850" h="8229600">
                <a:moveTo>
                  <a:pt x="0" y="0"/>
                </a:moveTo>
                <a:lnTo>
                  <a:pt x="5657850" y="0"/>
                </a:lnTo>
                <a:lnTo>
                  <a:pt x="5657850" y="8229600"/>
                </a:lnTo>
                <a:lnTo>
                  <a:pt x="0" y="8229600"/>
                </a:lnTo>
                <a:lnTo>
                  <a:pt x="0" y="0"/>
                </a:lnTo>
                <a:close/>
              </a:path>
            </a:pathLst>
          </a:custGeom>
          <a:blipFill>
            <a:blip r:embed="rId3"/>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842555">
            <a:off x="-1427128" y="1998581"/>
            <a:ext cx="20938701" cy="6533848"/>
            <a:chOff x="0" y="0"/>
            <a:chExt cx="7082968" cy="2210215"/>
          </a:xfrm>
        </p:grpSpPr>
        <p:sp>
          <p:nvSpPr>
            <p:cNvPr id="3" name="Freeform 3"/>
            <p:cNvSpPr/>
            <p:nvPr/>
          </p:nvSpPr>
          <p:spPr>
            <a:xfrm>
              <a:off x="0" y="0"/>
              <a:ext cx="7082968" cy="2210215"/>
            </a:xfrm>
            <a:custGeom>
              <a:avLst/>
              <a:gdLst/>
              <a:ahLst/>
              <a:cxnLst/>
              <a:rect l="l" t="t" r="r" b="b"/>
              <a:pathLst>
                <a:path w="7082968" h="2210215">
                  <a:moveTo>
                    <a:pt x="0" y="0"/>
                  </a:moveTo>
                  <a:lnTo>
                    <a:pt x="7082968" y="0"/>
                  </a:lnTo>
                  <a:lnTo>
                    <a:pt x="7082968" y="2210215"/>
                  </a:lnTo>
                  <a:lnTo>
                    <a:pt x="0" y="2210215"/>
                  </a:lnTo>
                  <a:close/>
                </a:path>
              </a:pathLst>
            </a:custGeom>
            <a:solidFill>
              <a:srgbClr val="F22727"/>
            </a:solidFill>
          </p:spPr>
        </p:sp>
      </p:grpSp>
      <p:sp>
        <p:nvSpPr>
          <p:cNvPr id="5" name="TextBox 5"/>
          <p:cNvSpPr txBox="1"/>
          <p:nvPr/>
        </p:nvSpPr>
        <p:spPr>
          <a:xfrm>
            <a:off x="5009377" y="4783564"/>
            <a:ext cx="8065690" cy="1195296"/>
          </a:xfrm>
          <a:prstGeom prst="rect">
            <a:avLst/>
          </a:prstGeom>
        </p:spPr>
        <p:txBody>
          <a:bodyPr lIns="0" tIns="0" rIns="0" bIns="0" rtlCol="0" anchor="t">
            <a:spAutoFit/>
          </a:bodyPr>
          <a:lstStyle/>
          <a:p>
            <a:pPr algn="ctr">
              <a:lnSpc>
                <a:spcPts val="8858"/>
              </a:lnSpc>
            </a:pPr>
            <a:r>
              <a:rPr lang="en-US" sz="9324" spc="-466">
                <a:solidFill>
                  <a:srgbClr val="FFFFFF"/>
                </a:solidFill>
                <a:latin typeface="Lato Bold"/>
                <a:ea typeface="Lato Bold"/>
                <a:cs typeface="Lato Bold"/>
                <a:sym typeface="Lato Bold"/>
              </a:rPr>
              <a:t>Thank You</a:t>
            </a:r>
          </a:p>
        </p:txBody>
      </p:sp>
      <p:sp>
        <p:nvSpPr>
          <p:cNvPr id="7" name="Freeform 6">
            <a:extLst>
              <a:ext uri="{FF2B5EF4-FFF2-40B4-BE49-F238E27FC236}">
                <a16:creationId xmlns:a16="http://schemas.microsoft.com/office/drawing/2014/main" id="{6995C559-6343-8E5D-A258-71C1A3B2181B}"/>
              </a:ext>
            </a:extLst>
          </p:cNvPr>
          <p:cNvSpPr/>
          <p:nvPr/>
        </p:nvSpPr>
        <p:spPr>
          <a:xfrm flipH="1">
            <a:off x="12801600" y="5524500"/>
            <a:ext cx="4915898" cy="4571785"/>
          </a:xfrm>
          <a:custGeom>
            <a:avLst/>
            <a:gdLst/>
            <a:ahLst/>
            <a:cxnLst/>
            <a:rect l="l" t="t" r="r" b="b"/>
            <a:pathLst>
              <a:path w="4915898" h="4571785">
                <a:moveTo>
                  <a:pt x="0" y="0"/>
                </a:moveTo>
                <a:lnTo>
                  <a:pt x="4915898" y="0"/>
                </a:lnTo>
                <a:lnTo>
                  <a:pt x="4915898" y="4571785"/>
                </a:lnTo>
                <a:lnTo>
                  <a:pt x="0" y="4571785"/>
                </a:lnTo>
                <a:lnTo>
                  <a:pt x="0" y="0"/>
                </a:lnTo>
                <a:close/>
              </a:path>
            </a:pathLst>
          </a:custGeom>
          <a:blipFill>
            <a:blip r:embed="rId2"/>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867337" cy="10287000"/>
            <a:chOff x="0" y="0"/>
            <a:chExt cx="3714377" cy="5593628"/>
          </a:xfrm>
        </p:grpSpPr>
        <p:sp>
          <p:nvSpPr>
            <p:cNvPr id="3" name="Freeform 3"/>
            <p:cNvSpPr/>
            <p:nvPr/>
          </p:nvSpPr>
          <p:spPr>
            <a:xfrm>
              <a:off x="0" y="0"/>
              <a:ext cx="3714377" cy="5593628"/>
            </a:xfrm>
            <a:custGeom>
              <a:avLst/>
              <a:gdLst/>
              <a:ahLst/>
              <a:cxnLst/>
              <a:rect l="l" t="t" r="r" b="b"/>
              <a:pathLst>
                <a:path w="3714377" h="5593628">
                  <a:moveTo>
                    <a:pt x="0" y="0"/>
                  </a:moveTo>
                  <a:lnTo>
                    <a:pt x="3714377" y="0"/>
                  </a:lnTo>
                  <a:lnTo>
                    <a:pt x="3714377" y="5593628"/>
                  </a:lnTo>
                  <a:lnTo>
                    <a:pt x="0" y="5593628"/>
                  </a:lnTo>
                  <a:close/>
                </a:path>
              </a:pathLst>
            </a:custGeom>
            <a:solidFill>
              <a:srgbClr val="F22727"/>
            </a:solidFill>
          </p:spPr>
        </p:sp>
      </p:grpSp>
      <p:sp>
        <p:nvSpPr>
          <p:cNvPr id="8" name="TextBox 8"/>
          <p:cNvSpPr txBox="1"/>
          <p:nvPr/>
        </p:nvSpPr>
        <p:spPr>
          <a:xfrm>
            <a:off x="914400" y="4000500"/>
            <a:ext cx="4419600" cy="954749"/>
          </a:xfrm>
          <a:prstGeom prst="rect">
            <a:avLst/>
          </a:prstGeom>
        </p:spPr>
        <p:txBody>
          <a:bodyPr wrap="square" lIns="0" tIns="0" rIns="0" bIns="0" rtlCol="0" anchor="t">
            <a:spAutoFit/>
          </a:bodyPr>
          <a:lstStyle/>
          <a:p>
            <a:pPr algn="l">
              <a:lnSpc>
                <a:spcPts val="7167"/>
              </a:lnSpc>
            </a:pPr>
            <a:r>
              <a:rPr lang="en-US" sz="9600" spc="-377" dirty="0">
                <a:solidFill>
                  <a:schemeClr val="bg1"/>
                </a:solidFill>
                <a:latin typeface="Lato Bold"/>
                <a:ea typeface="Lato Bold"/>
                <a:cs typeface="Lato Bold"/>
                <a:sym typeface="Lato Bold"/>
              </a:rPr>
              <a:t>Content</a:t>
            </a:r>
          </a:p>
        </p:txBody>
      </p:sp>
      <p:sp>
        <p:nvSpPr>
          <p:cNvPr id="11" name="TextBox 10">
            <a:extLst>
              <a:ext uri="{FF2B5EF4-FFF2-40B4-BE49-F238E27FC236}">
                <a16:creationId xmlns:a16="http://schemas.microsoft.com/office/drawing/2014/main" id="{56C60A50-4BE6-6F11-E9BD-9504E7A3C5CC}"/>
              </a:ext>
            </a:extLst>
          </p:cNvPr>
          <p:cNvSpPr txBox="1"/>
          <p:nvPr/>
        </p:nvSpPr>
        <p:spPr>
          <a:xfrm>
            <a:off x="7924800" y="2178205"/>
            <a:ext cx="3237494" cy="5352619"/>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IN" sz="2499" b="1" spc="-49" dirty="0">
                <a:latin typeface="Lato Bold"/>
                <a:ea typeface="Lato Bold"/>
                <a:cs typeface="Lato Bold"/>
              </a:rPr>
              <a:t>Introduction</a:t>
            </a:r>
          </a:p>
          <a:p>
            <a:pPr marL="342900" indent="-342900">
              <a:lnSpc>
                <a:spcPct val="200000"/>
              </a:lnSpc>
              <a:buFont typeface="Arial" panose="020B0604020202020204" pitchFamily="34" charset="0"/>
              <a:buChar char="•"/>
            </a:pPr>
            <a:r>
              <a:rPr lang="en-IN" sz="2499" b="1" spc="-49" dirty="0">
                <a:latin typeface="Lato Bold"/>
                <a:ea typeface="Lato Bold"/>
                <a:cs typeface="Lato Bold"/>
              </a:rPr>
              <a:t>KPI’s and insights</a:t>
            </a:r>
          </a:p>
          <a:p>
            <a:pPr marL="342900" indent="-342900">
              <a:lnSpc>
                <a:spcPct val="200000"/>
              </a:lnSpc>
              <a:buFont typeface="Arial" panose="020B0604020202020204" pitchFamily="34" charset="0"/>
              <a:buChar char="•"/>
            </a:pPr>
            <a:r>
              <a:rPr lang="en-IN" sz="2499" b="1" spc="-49" dirty="0">
                <a:latin typeface="Lato Bold"/>
                <a:ea typeface="Lato Bold"/>
                <a:cs typeface="Lato Bold"/>
              </a:rPr>
              <a:t>Excel dashboard</a:t>
            </a:r>
          </a:p>
          <a:p>
            <a:pPr marL="342900" indent="-342900">
              <a:lnSpc>
                <a:spcPct val="200000"/>
              </a:lnSpc>
              <a:buFont typeface="Arial" panose="020B0604020202020204" pitchFamily="34" charset="0"/>
              <a:buChar char="•"/>
            </a:pPr>
            <a:r>
              <a:rPr lang="en-IN" sz="2499" b="1" spc="-49" dirty="0">
                <a:latin typeface="Lato Bold"/>
                <a:ea typeface="Lato Bold"/>
                <a:cs typeface="Lato Bold"/>
              </a:rPr>
              <a:t>Tableau dashboard</a:t>
            </a:r>
          </a:p>
          <a:p>
            <a:pPr marL="342900" indent="-342900">
              <a:lnSpc>
                <a:spcPct val="200000"/>
              </a:lnSpc>
              <a:buFont typeface="Arial" panose="020B0604020202020204" pitchFamily="34" charset="0"/>
              <a:buChar char="•"/>
            </a:pPr>
            <a:r>
              <a:rPr lang="en-IN" sz="2499" b="1" spc="-49" dirty="0">
                <a:latin typeface="Lato Bold"/>
                <a:ea typeface="Lato Bold"/>
                <a:cs typeface="Lato Bold"/>
              </a:rPr>
              <a:t>Recommendations</a:t>
            </a:r>
          </a:p>
          <a:p>
            <a:pPr marL="342900" indent="-342900">
              <a:lnSpc>
                <a:spcPct val="200000"/>
              </a:lnSpc>
              <a:buFont typeface="Arial" panose="020B0604020202020204" pitchFamily="34" charset="0"/>
              <a:buChar char="•"/>
            </a:pPr>
            <a:r>
              <a:rPr lang="en-US" sz="2499" b="1" spc="-49" dirty="0">
                <a:latin typeface="Lato Bold"/>
                <a:ea typeface="Lato Bold"/>
                <a:cs typeface="Lato Bold"/>
              </a:rPr>
              <a:t>Challenges</a:t>
            </a:r>
            <a:endParaRPr lang="en-IN" sz="2499" b="1" spc="-49" dirty="0">
              <a:latin typeface="Lato Bold"/>
              <a:ea typeface="Lato Bold"/>
              <a:cs typeface="Lato Bold"/>
            </a:endParaRPr>
          </a:p>
          <a:p>
            <a:pPr marL="342900" indent="-342900">
              <a:lnSpc>
                <a:spcPct val="200000"/>
              </a:lnSpc>
              <a:buFont typeface="Arial" panose="020B0604020202020204" pitchFamily="34" charset="0"/>
              <a:buChar char="•"/>
            </a:pPr>
            <a:r>
              <a:rPr lang="en-IN" sz="2499" b="1" spc="-49" dirty="0">
                <a:latin typeface="Lato Bold"/>
                <a:ea typeface="Lato Bold"/>
                <a:cs typeface="Lato Bold"/>
              </a:rPr>
              <a:t>Conclusions</a:t>
            </a:r>
          </a:p>
        </p:txBody>
      </p:sp>
      <p:grpSp>
        <p:nvGrpSpPr>
          <p:cNvPr id="12" name="Group 11">
            <a:extLst>
              <a:ext uri="{FF2B5EF4-FFF2-40B4-BE49-F238E27FC236}">
                <a16:creationId xmlns:a16="http://schemas.microsoft.com/office/drawing/2014/main" id="{016B2D5E-A866-03A1-0474-2EE466BCAE9B}"/>
              </a:ext>
            </a:extLst>
          </p:cNvPr>
          <p:cNvGrpSpPr/>
          <p:nvPr/>
        </p:nvGrpSpPr>
        <p:grpSpPr>
          <a:xfrm>
            <a:off x="13258800" y="602648"/>
            <a:ext cx="4590923" cy="9081704"/>
            <a:chOff x="2186941" y="2072082"/>
            <a:chExt cx="4590923" cy="9081704"/>
          </a:xfrm>
        </p:grpSpPr>
        <p:grpSp>
          <p:nvGrpSpPr>
            <p:cNvPr id="13" name="Group 4">
              <a:extLst>
                <a:ext uri="{FF2B5EF4-FFF2-40B4-BE49-F238E27FC236}">
                  <a16:creationId xmlns:a16="http://schemas.microsoft.com/office/drawing/2014/main" id="{1F39CD22-87E7-6A77-F188-B26341244994}"/>
                </a:ext>
              </a:extLst>
            </p:cNvPr>
            <p:cNvGrpSpPr>
              <a:grpSpLocks noChangeAspect="1"/>
            </p:cNvGrpSpPr>
            <p:nvPr/>
          </p:nvGrpSpPr>
          <p:grpSpPr>
            <a:xfrm>
              <a:off x="2186941" y="2072082"/>
              <a:ext cx="4590923" cy="9081704"/>
              <a:chOff x="0" y="0"/>
              <a:chExt cx="2620010" cy="5182870"/>
            </a:xfrm>
          </p:grpSpPr>
          <p:sp>
            <p:nvSpPr>
              <p:cNvPr id="15" name="Freeform 5">
                <a:extLst>
                  <a:ext uri="{FF2B5EF4-FFF2-40B4-BE49-F238E27FC236}">
                    <a16:creationId xmlns:a16="http://schemas.microsoft.com/office/drawing/2014/main" id="{E5372876-89FE-B7D0-D863-559F4735552F}"/>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7" name="Freeform 7">
                <a:extLst>
                  <a:ext uri="{FF2B5EF4-FFF2-40B4-BE49-F238E27FC236}">
                    <a16:creationId xmlns:a16="http://schemas.microsoft.com/office/drawing/2014/main" id="{D3195E8A-8136-D1BC-FA69-98BE7976464D}"/>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8" name="Freeform 8">
                <a:extLst>
                  <a:ext uri="{FF2B5EF4-FFF2-40B4-BE49-F238E27FC236}">
                    <a16:creationId xmlns:a16="http://schemas.microsoft.com/office/drawing/2014/main" id="{EF03B4E7-119A-9181-AE8D-AFDA7976703A}"/>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9" name="Freeform 9">
                <a:extLst>
                  <a:ext uri="{FF2B5EF4-FFF2-40B4-BE49-F238E27FC236}">
                    <a16:creationId xmlns:a16="http://schemas.microsoft.com/office/drawing/2014/main" id="{8810D5EA-19E9-583D-3DCB-7A0411E4B58B}"/>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0" name="Freeform 10">
                <a:extLst>
                  <a:ext uri="{FF2B5EF4-FFF2-40B4-BE49-F238E27FC236}">
                    <a16:creationId xmlns:a16="http://schemas.microsoft.com/office/drawing/2014/main" id="{50295B1C-4676-E8AB-31C0-7EEFCBCB65F5}"/>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1" name="Freeform 11">
                <a:extLst>
                  <a:ext uri="{FF2B5EF4-FFF2-40B4-BE49-F238E27FC236}">
                    <a16:creationId xmlns:a16="http://schemas.microsoft.com/office/drawing/2014/main" id="{7DD4AF6B-BFE4-69B1-17B6-2FB7E012CC7B}"/>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2" name="Freeform 12">
                <a:extLst>
                  <a:ext uri="{FF2B5EF4-FFF2-40B4-BE49-F238E27FC236}">
                    <a16:creationId xmlns:a16="http://schemas.microsoft.com/office/drawing/2014/main" id="{00C331F1-7EBE-0924-7F96-0AA9F538309C}"/>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3" name="Freeform 13">
                <a:extLst>
                  <a:ext uri="{FF2B5EF4-FFF2-40B4-BE49-F238E27FC236}">
                    <a16:creationId xmlns:a16="http://schemas.microsoft.com/office/drawing/2014/main" id="{F93E6E60-DACE-881C-2A10-C2E9AB856786}"/>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IN" dirty="0"/>
              </a:p>
            </p:txBody>
          </p:sp>
        </p:grpSp>
        <p:pic>
          <p:nvPicPr>
            <p:cNvPr id="14" name="Picture 13">
              <a:extLst>
                <a:ext uri="{FF2B5EF4-FFF2-40B4-BE49-F238E27FC236}">
                  <a16:creationId xmlns:a16="http://schemas.microsoft.com/office/drawing/2014/main" id="{05FDA1CD-1DD4-F247-2A24-A7B966908778}"/>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21" b="97374" l="318" r="98356">
                          <a14:foregroundMark x1="583" y1="1414" x2="583" y2="1414"/>
                          <a14:foregroundMark x1="39594" y1="3151" x2="44751" y2="3071"/>
                          <a14:foregroundMark x1="16013" y1="3515" x2="32651" y2="3258"/>
                          <a14:foregroundMark x1="58132" y1="4157" x2="61665" y2="4444"/>
                          <a14:foregroundMark x1="44751" y1="3071" x2="46728" y2="3231"/>
                          <a14:foregroundMark x1="61665" y1="4444" x2="50159" y2="6747"/>
                          <a14:foregroundMark x1="50159" y1="6747" x2="43425" y2="13899"/>
                          <a14:foregroundMark x1="43425" y1="13899" x2="22694" y2="15677"/>
                          <a14:foregroundMark x1="22694" y1="15677" x2="38547" y2="25778"/>
                          <a14:foregroundMark x1="38547" y1="25778" x2="62566" y2="30788"/>
                          <a14:foregroundMark x1="62566" y1="30788" x2="48887" y2="34303"/>
                          <a14:foregroundMark x1="48887" y1="34303" x2="41835" y2="41091"/>
                          <a14:foregroundMark x1="41835" y1="41091" x2="49576" y2="70020"/>
                          <a14:foregroundMark x1="49576" y1="70020" x2="59438" y2="79758"/>
                          <a14:foregroundMark x1="59438" y1="79758" x2="25716" y2="81091"/>
                          <a14:foregroundMark x1="25716" y1="81091" x2="52068" y2="88929"/>
                          <a14:foregroundMark x1="52068" y1="88929" x2="84146" y2="92202"/>
                          <a14:foregroundMark x1="84146" y1="92202" x2="87911" y2="85616"/>
                          <a14:foregroundMark x1="87911" y1="85616" x2="71368" y2="71152"/>
                          <a14:foregroundMark x1="71368" y1="71152" x2="81071" y2="63192"/>
                          <a14:foregroundMark x1="81071" y1="63192" x2="68187" y2="54222"/>
                          <a14:foregroundMark x1="68187" y1="54222" x2="60127" y2="37172"/>
                          <a14:foregroundMark x1="60127" y1="37172" x2="62778" y2="25414"/>
                          <a14:foregroundMark x1="62778" y1="25414" x2="37381" y2="10586"/>
                          <a14:foregroundMark x1="37381" y1="10586" x2="49552" y2="4524"/>
                          <a14:foregroundMark x1="36108" y1="4035" x2="26405" y2="9172"/>
                          <a14:foregroundMark x1="26405" y1="9172" x2="35366" y2="18626"/>
                          <a14:foregroundMark x1="35366" y1="18626" x2="27572" y2="25293"/>
                          <a14:foregroundMark x1="27572" y1="25293" x2="23118" y2="38222"/>
                          <a14:foregroundMark x1="23118" y1="38222" x2="47879" y2="47394"/>
                          <a14:foregroundMark x1="47879" y1="47394" x2="23807" y2="49616"/>
                          <a14:foregroundMark x1="23807" y1="49616" x2="7476" y2="55434"/>
                          <a14:foregroundMark x1="7476" y1="55434" x2="11188" y2="68485"/>
                          <a14:foregroundMark x1="11188" y1="68485" x2="24443" y2="73374"/>
                          <a14:foregroundMark x1="24443" y1="73374" x2="22269" y2="82869"/>
                          <a14:foregroundMark x1="22269" y1="82869" x2="86691" y2="95273"/>
                          <a14:foregroundMark x1="86691" y1="95273" x2="86691" y2="93091"/>
                          <a14:foregroundMark x1="9968" y1="6182" x2="4560" y2="38828"/>
                          <a14:foregroundMark x1="8059" y1="65455" x2="2651" y2="97374"/>
                          <a14:foregroundMark x1="2651" y1="97374" x2="2651" y2="97374"/>
                          <a14:foregroundMark x1="64422" y1="4242" x2="81707" y2="8970"/>
                          <a14:foregroundMark x1="81707" y1="8970" x2="91676" y2="18869"/>
                          <a14:foregroundMark x1="91676" y1="18869" x2="89024" y2="43354"/>
                          <a14:foregroundMark x1="89024" y1="43354" x2="98462" y2="54343"/>
                          <a14:foregroundMark x1="98462" y1="54343" x2="98462" y2="54505"/>
                          <a14:foregroundMark x1="89873" y1="8687" x2="79056" y2="687"/>
                          <a14:foregroundMark x1="36373" y1="3071" x2="49470" y2="2182"/>
                          <a14:foregroundMark x1="33828" y1="2020" x2="56469" y2="2020"/>
                          <a14:foregroundMark x1="64422" y1="1899" x2="63468" y2="3798"/>
                          <a14:foregroundMark x1="64740" y1="2626" x2="17285" y2="1010"/>
                          <a14:foregroundMark x1="76511" y1="1576" x2="59968" y2="121"/>
                          <a14:foregroundMark x1="59968" y1="121" x2="59968" y2="121"/>
                          <a14:foregroundMark x1="65695" y1="4404" x2="43107" y2="3636"/>
                          <a14:foregroundMark x1="45970" y1="4242" x2="35419" y2="3636"/>
                          <a14:foregroundMark x1="33192" y1="2909" x2="53287" y2="6626"/>
                          <a14:foregroundMark x1="53287" y1="6626" x2="73277" y2="3273"/>
                          <a14:foregroundMark x1="73277" y1="3273" x2="70785" y2="242"/>
                          <a14:foregroundMark x1="61877" y1="3354" x2="77466" y2="687"/>
                          <a14:foregroundMark x1="64740" y1="2343" x2="69194" y2="1010"/>
                          <a14:foregroundMark x1="75239" y1="1131" x2="67285" y2="121"/>
                          <a14:foregroundMark x1="64104" y1="3960" x2="53924" y2="2788"/>
                          <a14:foregroundMark x1="32556" y1="3192" x2="38335" y2="1293"/>
                          <a14:foregroundMark x1="34146" y1="3192" x2="33510" y2="2788"/>
                          <a14:foregroundMark x1="32238" y1="3636" x2="36691" y2="1737"/>
                          <a14:foregroundMark x1="32556" y1="4081" x2="38017" y2="4687"/>
                          <a14:foregroundMark x1="32556" y1="3192" x2="37699" y2="1455"/>
                          <a14:foregroundMark x1="33192" y1="3515" x2="30965" y2="566"/>
                          <a14:foregroundMark x1="32238" y1="2909" x2="37699" y2="1737"/>
                          <a14:foregroundMark x1="33510" y1="2788" x2="33510" y2="2788"/>
                          <a14:foregroundMark x1="33510" y1="2465" x2="33510" y2="2465"/>
                          <a14:foregroundMark x1="33510" y1="2465" x2="33510" y2="2465"/>
                          <a14:foregroundMark x1="33510" y1="2788" x2="33510" y2="2788"/>
                        </a14:backgroundRemoval>
                      </a14:imgEffect>
                    </a14:imgLayer>
                  </a14:imgProps>
                </a:ext>
                <a:ext uri="{28A0092B-C50C-407E-A947-70E740481C1C}">
                  <a14:useLocalDpi xmlns:a14="http://schemas.microsoft.com/office/drawing/2010/main" val="0"/>
                </a:ext>
              </a:extLst>
            </a:blip>
            <a:stretch>
              <a:fillRect/>
            </a:stretch>
          </p:blipFill>
          <p:spPr>
            <a:xfrm>
              <a:off x="2461772" y="2316872"/>
              <a:ext cx="3990076" cy="8592123"/>
            </a:xfrm>
            <a:prstGeom prst="rect">
              <a:avLst/>
            </a:prstGeom>
          </p:spPr>
        </p:pic>
      </p:grpSp>
    </p:spTree>
    <p:extLst>
      <p:ext uri="{BB962C8B-B14F-4D97-AF65-F5344CB8AC3E}">
        <p14:creationId xmlns:p14="http://schemas.microsoft.com/office/powerpoint/2010/main" val="2803169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3903167">
            <a:off x="-1771353" y="8302200"/>
            <a:ext cx="4042341" cy="2298930"/>
            <a:chOff x="0" y="0"/>
            <a:chExt cx="3634384" cy="2066919"/>
          </a:xfrm>
        </p:grpSpPr>
        <p:sp>
          <p:nvSpPr>
            <p:cNvPr id="3" name="Freeform 3"/>
            <p:cNvSpPr/>
            <p:nvPr/>
          </p:nvSpPr>
          <p:spPr>
            <a:xfrm>
              <a:off x="0" y="0"/>
              <a:ext cx="3634384" cy="2066919"/>
            </a:xfrm>
            <a:custGeom>
              <a:avLst/>
              <a:gdLst/>
              <a:ahLst/>
              <a:cxnLst/>
              <a:rect l="l" t="t" r="r" b="b"/>
              <a:pathLst>
                <a:path w="3634384" h="2066919">
                  <a:moveTo>
                    <a:pt x="0" y="0"/>
                  </a:moveTo>
                  <a:lnTo>
                    <a:pt x="3634384" y="0"/>
                  </a:lnTo>
                  <a:lnTo>
                    <a:pt x="3634384" y="2066919"/>
                  </a:lnTo>
                  <a:lnTo>
                    <a:pt x="0" y="2066919"/>
                  </a:lnTo>
                  <a:close/>
                </a:path>
              </a:pathLst>
            </a:custGeom>
            <a:solidFill>
              <a:srgbClr val="F22727"/>
            </a:solidFill>
          </p:spPr>
        </p:sp>
      </p:grpSp>
      <p:sp>
        <p:nvSpPr>
          <p:cNvPr id="6" name="TextBox 6"/>
          <p:cNvSpPr txBox="1"/>
          <p:nvPr/>
        </p:nvSpPr>
        <p:spPr>
          <a:xfrm>
            <a:off x="3023093" y="1638866"/>
            <a:ext cx="6831613" cy="932884"/>
          </a:xfrm>
          <a:prstGeom prst="rect">
            <a:avLst/>
          </a:prstGeom>
        </p:spPr>
        <p:txBody>
          <a:bodyPr wrap="square" lIns="0" tIns="0" rIns="0" bIns="0" rtlCol="0" anchor="t">
            <a:spAutoFit/>
          </a:bodyPr>
          <a:lstStyle/>
          <a:p>
            <a:pPr algn="l">
              <a:lnSpc>
                <a:spcPts val="7167"/>
              </a:lnSpc>
            </a:pPr>
            <a:r>
              <a:rPr lang="en-IN" sz="8800" spc="-377" dirty="0">
                <a:solidFill>
                  <a:srgbClr val="F22727"/>
                </a:solidFill>
                <a:latin typeface="Lato Bold"/>
                <a:ea typeface="Lato Bold"/>
                <a:cs typeface="Lato Bold"/>
              </a:rPr>
              <a:t>Introduction</a:t>
            </a:r>
            <a:endParaRPr lang="en-US" sz="8800" spc="-377" dirty="0">
              <a:solidFill>
                <a:srgbClr val="F22727"/>
              </a:solidFill>
              <a:latin typeface="Lato Bold"/>
              <a:ea typeface="Lato Bold"/>
              <a:cs typeface="Lato Bold"/>
              <a:sym typeface="Lato Bold"/>
            </a:endParaRPr>
          </a:p>
        </p:txBody>
      </p:sp>
      <p:grpSp>
        <p:nvGrpSpPr>
          <p:cNvPr id="10" name="Group 2">
            <a:extLst>
              <a:ext uri="{FF2B5EF4-FFF2-40B4-BE49-F238E27FC236}">
                <a16:creationId xmlns:a16="http://schemas.microsoft.com/office/drawing/2014/main" id="{9B7369C0-BAF2-C032-4480-248C2A474E8B}"/>
              </a:ext>
            </a:extLst>
          </p:cNvPr>
          <p:cNvGrpSpPr/>
          <p:nvPr/>
        </p:nvGrpSpPr>
        <p:grpSpPr>
          <a:xfrm>
            <a:off x="12513770" y="5143500"/>
            <a:ext cx="5774230" cy="5143500"/>
            <a:chOff x="0" y="0"/>
            <a:chExt cx="7698973" cy="6858000"/>
          </a:xfrm>
        </p:grpSpPr>
        <p:pic>
          <p:nvPicPr>
            <p:cNvPr id="11" name="Picture 3">
              <a:extLst>
                <a:ext uri="{FF2B5EF4-FFF2-40B4-BE49-F238E27FC236}">
                  <a16:creationId xmlns:a16="http://schemas.microsoft.com/office/drawing/2014/main" id="{2D696F3F-4739-6FBC-5305-D20A0B6C309A}"/>
                </a:ext>
              </a:extLst>
            </p:cNvPr>
            <p:cNvPicPr>
              <a:picLocks noChangeAspect="1"/>
            </p:cNvPicPr>
            <p:nvPr/>
          </p:nvPicPr>
          <p:blipFill>
            <a:blip r:embed="rId2"/>
            <a:srcRect l="12555" r="12555"/>
            <a:stretch>
              <a:fillRect/>
            </a:stretch>
          </p:blipFill>
          <p:spPr>
            <a:xfrm>
              <a:off x="0" y="0"/>
              <a:ext cx="7698973" cy="6858000"/>
            </a:xfrm>
            <a:prstGeom prst="rect">
              <a:avLst/>
            </a:prstGeom>
          </p:spPr>
        </p:pic>
      </p:grpSp>
      <p:grpSp>
        <p:nvGrpSpPr>
          <p:cNvPr id="12" name="Group 4">
            <a:extLst>
              <a:ext uri="{FF2B5EF4-FFF2-40B4-BE49-F238E27FC236}">
                <a16:creationId xmlns:a16="http://schemas.microsoft.com/office/drawing/2014/main" id="{3281CB87-1093-5C05-B837-90F9B986BF17}"/>
              </a:ext>
            </a:extLst>
          </p:cNvPr>
          <p:cNvGrpSpPr/>
          <p:nvPr/>
        </p:nvGrpSpPr>
        <p:grpSpPr>
          <a:xfrm>
            <a:off x="12513770" y="0"/>
            <a:ext cx="5774230" cy="5143500"/>
            <a:chOff x="0" y="0"/>
            <a:chExt cx="7698973" cy="6858000"/>
          </a:xfrm>
        </p:grpSpPr>
        <p:pic>
          <p:nvPicPr>
            <p:cNvPr id="13" name="Picture 5">
              <a:extLst>
                <a:ext uri="{FF2B5EF4-FFF2-40B4-BE49-F238E27FC236}">
                  <a16:creationId xmlns:a16="http://schemas.microsoft.com/office/drawing/2014/main" id="{7811ED91-DCDA-C30D-B25D-C338E462099C}"/>
                </a:ext>
              </a:extLst>
            </p:cNvPr>
            <p:cNvPicPr>
              <a:picLocks noChangeAspect="1"/>
            </p:cNvPicPr>
            <p:nvPr/>
          </p:nvPicPr>
          <p:blipFill>
            <a:blip r:embed="rId3"/>
            <a:srcRect l="12567" r="12567"/>
            <a:stretch>
              <a:fillRect/>
            </a:stretch>
          </p:blipFill>
          <p:spPr>
            <a:xfrm>
              <a:off x="0" y="0"/>
              <a:ext cx="7698973" cy="6858000"/>
            </a:xfrm>
            <a:prstGeom prst="rect">
              <a:avLst/>
            </a:prstGeom>
          </p:spPr>
        </p:pic>
      </p:grpSp>
      <p:sp>
        <p:nvSpPr>
          <p:cNvPr id="17" name="TextBox 16">
            <a:extLst>
              <a:ext uri="{FF2B5EF4-FFF2-40B4-BE49-F238E27FC236}">
                <a16:creationId xmlns:a16="http://schemas.microsoft.com/office/drawing/2014/main" id="{D80FC7CD-0D4F-4A17-AFEC-E9D9D168EE0E}"/>
              </a:ext>
            </a:extLst>
          </p:cNvPr>
          <p:cNvSpPr txBox="1"/>
          <p:nvPr/>
        </p:nvSpPr>
        <p:spPr>
          <a:xfrm>
            <a:off x="533400" y="2707089"/>
            <a:ext cx="11811000" cy="4401205"/>
          </a:xfrm>
          <a:prstGeom prst="rect">
            <a:avLst/>
          </a:prstGeom>
          <a:noFill/>
        </p:spPr>
        <p:txBody>
          <a:bodyPr wrap="square">
            <a:spAutoFit/>
          </a:bodyPr>
          <a:lstStyle/>
          <a:p>
            <a:pPr marL="0" indent="0">
              <a:buNone/>
            </a:pPr>
            <a:r>
              <a:rPr lang="en-US" sz="2800" spc="-46" dirty="0">
                <a:solidFill>
                  <a:srgbClr val="000000"/>
                </a:solidFill>
                <a:latin typeface="Lato"/>
                <a:ea typeface="Lato"/>
                <a:cs typeface="Lato"/>
              </a:rPr>
              <a:t>Our objective was to analyze Zomato's sales data, uncover trends, and provide actionable insights to enhance business performance. This project involved cleaning the data in Excel, creating calculated fields in Tableau, and using DAX in Power BI to generate interactive dashboards. We focused on understanding customer behavior, identifying top-performing products, and analyzing market trends. The visualizations made it easier to interpret complex data and recognize sales patterns across different regions and time periods. Ultimately, the analysis aimed to support data-driven decisions and improve Zomato’s sales strategies. Additionally, by identifying key performance indicators (KPIs).</a:t>
            </a:r>
            <a:endParaRPr lang="en-IN" sz="2800" spc="-46" dirty="0">
              <a:solidFill>
                <a:srgbClr val="000000"/>
              </a:solidFill>
              <a:latin typeface="Lato"/>
              <a:ea typeface="Lato"/>
              <a:cs typeface="La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178E1AE-6536-D43D-05C2-85D1633AA3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217633" cy="10287000"/>
          </a:xfrm>
          <a:prstGeom prst="rect">
            <a:avLst/>
          </a:prstGeom>
        </p:spPr>
      </p:pic>
      <p:grpSp>
        <p:nvGrpSpPr>
          <p:cNvPr id="3" name="Group 3"/>
          <p:cNvGrpSpPr/>
          <p:nvPr/>
        </p:nvGrpSpPr>
        <p:grpSpPr>
          <a:xfrm rot="7470317">
            <a:off x="12239131" y="8006733"/>
            <a:ext cx="15653380" cy="7054562"/>
            <a:chOff x="0" y="0"/>
            <a:chExt cx="5295094" cy="2386358"/>
          </a:xfrm>
        </p:grpSpPr>
        <p:sp>
          <p:nvSpPr>
            <p:cNvPr id="4" name="Freeform 4"/>
            <p:cNvSpPr/>
            <p:nvPr/>
          </p:nvSpPr>
          <p:spPr>
            <a:xfrm>
              <a:off x="0" y="0"/>
              <a:ext cx="5295094" cy="2386358"/>
            </a:xfrm>
            <a:custGeom>
              <a:avLst/>
              <a:gdLst/>
              <a:ahLst/>
              <a:cxnLst/>
              <a:rect l="l" t="t" r="r" b="b"/>
              <a:pathLst>
                <a:path w="5295094" h="2386358">
                  <a:moveTo>
                    <a:pt x="0" y="0"/>
                  </a:moveTo>
                  <a:lnTo>
                    <a:pt x="5295094" y="0"/>
                  </a:lnTo>
                  <a:lnTo>
                    <a:pt x="5295094" y="2386358"/>
                  </a:lnTo>
                  <a:lnTo>
                    <a:pt x="0" y="2386358"/>
                  </a:lnTo>
                  <a:close/>
                </a:path>
              </a:pathLst>
            </a:custGeom>
            <a:solidFill>
              <a:srgbClr val="F22727"/>
            </a:solidFill>
          </p:spPr>
        </p:sp>
      </p:grpSp>
      <p:grpSp>
        <p:nvGrpSpPr>
          <p:cNvPr id="18" name="Group 17">
            <a:extLst>
              <a:ext uri="{FF2B5EF4-FFF2-40B4-BE49-F238E27FC236}">
                <a16:creationId xmlns:a16="http://schemas.microsoft.com/office/drawing/2014/main" id="{CCEA1771-B10A-D63C-E2D6-665E70175D59}"/>
              </a:ext>
            </a:extLst>
          </p:cNvPr>
          <p:cNvGrpSpPr/>
          <p:nvPr/>
        </p:nvGrpSpPr>
        <p:grpSpPr>
          <a:xfrm>
            <a:off x="8077200" y="19595"/>
            <a:ext cx="11605712" cy="2800767"/>
            <a:chOff x="2671440" y="1284747"/>
            <a:chExt cx="5403993" cy="2800767"/>
          </a:xfrm>
        </p:grpSpPr>
        <p:sp>
          <p:nvSpPr>
            <p:cNvPr id="19" name="TextBox 18">
              <a:extLst>
                <a:ext uri="{FF2B5EF4-FFF2-40B4-BE49-F238E27FC236}">
                  <a16:creationId xmlns:a16="http://schemas.microsoft.com/office/drawing/2014/main" id="{3E1A161B-9EDE-B243-4557-16B8878CB3EA}"/>
                </a:ext>
              </a:extLst>
            </p:cNvPr>
            <p:cNvSpPr txBox="1"/>
            <p:nvPr/>
          </p:nvSpPr>
          <p:spPr>
            <a:xfrm>
              <a:off x="2671440" y="1302501"/>
              <a:ext cx="4167029" cy="1446550"/>
            </a:xfrm>
            <a:prstGeom prst="rect">
              <a:avLst/>
            </a:prstGeom>
            <a:noFill/>
          </p:spPr>
          <p:txBody>
            <a:bodyPr wrap="square">
              <a:spAutoFit/>
            </a:bodyPr>
            <a:lstStyle/>
            <a:p>
              <a:r>
                <a:rPr lang="en-IN" sz="8800" spc="-377" dirty="0">
                  <a:solidFill>
                    <a:srgbClr val="010326"/>
                  </a:solidFill>
                  <a:latin typeface="Lato Bold"/>
                  <a:ea typeface="Lato Bold"/>
                  <a:cs typeface="Lato Bold"/>
                </a:rPr>
                <a:t>KPIs</a:t>
              </a:r>
              <a:r>
                <a:rPr lang="en-IN" sz="2400" b="1" dirty="0">
                  <a:solidFill>
                    <a:srgbClr val="FFA200"/>
                  </a:solidFill>
                  <a:latin typeface="Oswald"/>
                </a:rPr>
                <a:t>   </a:t>
              </a:r>
              <a:r>
                <a:rPr lang="en-IN" sz="8800" spc="-377" dirty="0">
                  <a:solidFill>
                    <a:srgbClr val="010326"/>
                  </a:solidFill>
                  <a:latin typeface="Lato Bold"/>
                  <a:ea typeface="Lato Bold"/>
                  <a:cs typeface="Lato Bold"/>
                </a:rPr>
                <a:t>And</a:t>
              </a:r>
              <a:endParaRPr lang="en-IN" sz="2400" dirty="0"/>
            </a:p>
          </p:txBody>
        </p:sp>
        <p:sp>
          <p:nvSpPr>
            <p:cNvPr id="20" name="TextBox 19">
              <a:extLst>
                <a:ext uri="{FF2B5EF4-FFF2-40B4-BE49-F238E27FC236}">
                  <a16:creationId xmlns:a16="http://schemas.microsoft.com/office/drawing/2014/main" id="{8E84FEFB-F156-CF61-83DD-C584D094467A}"/>
                </a:ext>
              </a:extLst>
            </p:cNvPr>
            <p:cNvSpPr txBox="1"/>
            <p:nvPr/>
          </p:nvSpPr>
          <p:spPr>
            <a:xfrm>
              <a:off x="4754954" y="1284747"/>
              <a:ext cx="3320479" cy="2800767"/>
            </a:xfrm>
            <a:prstGeom prst="rect">
              <a:avLst/>
            </a:prstGeom>
            <a:noFill/>
          </p:spPr>
          <p:txBody>
            <a:bodyPr wrap="square">
              <a:spAutoFit/>
            </a:bodyPr>
            <a:lstStyle/>
            <a:p>
              <a:r>
                <a:rPr lang="en-IN" sz="8800" spc="-377" dirty="0">
                  <a:solidFill>
                    <a:srgbClr val="F22727"/>
                  </a:solidFill>
                  <a:latin typeface="Lato Bold"/>
                  <a:ea typeface="Lato Bold"/>
                  <a:cs typeface="Lato Bold"/>
                </a:rPr>
                <a:t>Insights</a:t>
              </a:r>
            </a:p>
          </p:txBody>
        </p:sp>
      </p:grpSp>
      <p:sp>
        <p:nvSpPr>
          <p:cNvPr id="21" name="TextBox 20">
            <a:extLst>
              <a:ext uri="{FF2B5EF4-FFF2-40B4-BE49-F238E27FC236}">
                <a16:creationId xmlns:a16="http://schemas.microsoft.com/office/drawing/2014/main" id="{DB5DD0CD-8D6F-8F3A-A6D0-15830D380B37}"/>
              </a:ext>
            </a:extLst>
          </p:cNvPr>
          <p:cNvSpPr txBox="1"/>
          <p:nvPr/>
        </p:nvSpPr>
        <p:spPr>
          <a:xfrm>
            <a:off x="6217633" y="1647955"/>
            <a:ext cx="11348148" cy="2292935"/>
          </a:xfrm>
          <a:prstGeom prst="rect">
            <a:avLst/>
          </a:prstGeom>
          <a:noFill/>
        </p:spPr>
        <p:txBody>
          <a:bodyPr wrap="square">
            <a:spAutoFit/>
          </a:bodyPr>
          <a:lstStyle/>
          <a:p>
            <a:pPr algn="l"/>
            <a:r>
              <a:rPr lang="en-US" sz="2800" b="1" spc="-46" dirty="0">
                <a:solidFill>
                  <a:srgbClr val="FF0000"/>
                </a:solidFill>
                <a:latin typeface="Lato"/>
                <a:ea typeface="Lato"/>
                <a:cs typeface="Lato"/>
              </a:rPr>
              <a:t>KPIs:</a:t>
            </a:r>
          </a:p>
          <a:p>
            <a:pPr lvl="1">
              <a:buFont typeface="Arial" panose="020B0604020202020204" pitchFamily="34" charset="0"/>
              <a:buChar char="•"/>
            </a:pPr>
            <a:r>
              <a:rPr lang="en-US" sz="2300" b="1" spc="-46" dirty="0">
                <a:solidFill>
                  <a:srgbClr val="000000"/>
                </a:solidFill>
                <a:latin typeface="Lato"/>
                <a:ea typeface="Lato"/>
                <a:cs typeface="Lato"/>
              </a:rPr>
              <a:t>Total Restaurants: 9551</a:t>
            </a:r>
          </a:p>
          <a:p>
            <a:pPr lvl="1">
              <a:buFont typeface="Arial" panose="020B0604020202020204" pitchFamily="34" charset="0"/>
              <a:buChar char="•"/>
            </a:pPr>
            <a:r>
              <a:rPr lang="en-US" sz="2300" b="1" spc="-46" dirty="0">
                <a:solidFill>
                  <a:srgbClr val="000000"/>
                </a:solidFill>
                <a:latin typeface="Lato"/>
                <a:ea typeface="Lato"/>
                <a:cs typeface="Lato"/>
              </a:rPr>
              <a:t>Total Bookings: 12.12%</a:t>
            </a:r>
          </a:p>
          <a:p>
            <a:pPr lvl="1">
              <a:buFont typeface="Arial" panose="020B0604020202020204" pitchFamily="34" charset="0"/>
              <a:buChar char="•"/>
            </a:pPr>
            <a:r>
              <a:rPr lang="en-US" sz="2300" b="1" spc="-46" dirty="0">
                <a:solidFill>
                  <a:srgbClr val="000000"/>
                </a:solidFill>
                <a:latin typeface="Lato"/>
                <a:ea typeface="Lato"/>
                <a:cs typeface="Lato"/>
              </a:rPr>
              <a:t>Total Sales: $96,412.32</a:t>
            </a:r>
          </a:p>
          <a:p>
            <a:pPr lvl="1">
              <a:buFont typeface="Arial" panose="020B0604020202020204" pitchFamily="34" charset="0"/>
              <a:buChar char="•"/>
            </a:pPr>
            <a:r>
              <a:rPr lang="en-US" sz="2300" b="1" spc="-46" dirty="0">
                <a:solidFill>
                  <a:srgbClr val="000000"/>
                </a:solidFill>
                <a:latin typeface="Lato"/>
                <a:ea typeface="Lato"/>
                <a:cs typeface="Lato"/>
              </a:rPr>
              <a:t>Total Votes: 14,98,645</a:t>
            </a:r>
          </a:p>
          <a:p>
            <a:pPr lvl="1">
              <a:buFont typeface="Arial" panose="020B0604020202020204" pitchFamily="34" charset="0"/>
              <a:buChar char="•"/>
            </a:pPr>
            <a:r>
              <a:rPr lang="en-US" sz="2300" b="1" spc="-46" dirty="0">
                <a:solidFill>
                  <a:srgbClr val="000000"/>
                </a:solidFill>
                <a:latin typeface="Lato"/>
                <a:ea typeface="Lato"/>
                <a:cs typeface="Lato"/>
              </a:rPr>
              <a:t>Avg Ratings: 2.89</a:t>
            </a:r>
          </a:p>
        </p:txBody>
      </p:sp>
      <p:sp>
        <p:nvSpPr>
          <p:cNvPr id="23" name="TextBox 22">
            <a:extLst>
              <a:ext uri="{FF2B5EF4-FFF2-40B4-BE49-F238E27FC236}">
                <a16:creationId xmlns:a16="http://schemas.microsoft.com/office/drawing/2014/main" id="{E8D55961-B2EA-06C5-6809-CE53842105FD}"/>
              </a:ext>
            </a:extLst>
          </p:cNvPr>
          <p:cNvSpPr txBox="1"/>
          <p:nvPr/>
        </p:nvSpPr>
        <p:spPr>
          <a:xfrm>
            <a:off x="6217633" y="4194654"/>
            <a:ext cx="11530436" cy="4700646"/>
          </a:xfrm>
          <a:prstGeom prst="rect">
            <a:avLst/>
          </a:prstGeom>
          <a:noFill/>
        </p:spPr>
        <p:txBody>
          <a:bodyPr wrap="square">
            <a:spAutoFit/>
          </a:bodyPr>
          <a:lstStyle/>
          <a:p>
            <a:pPr algn="l"/>
            <a:r>
              <a:rPr lang="en-US" sz="2800" b="1" spc="-46" dirty="0">
                <a:solidFill>
                  <a:srgbClr val="FF0000"/>
                </a:solidFill>
                <a:latin typeface="Lato"/>
                <a:ea typeface="Lato"/>
                <a:cs typeface="Lato"/>
              </a:rPr>
              <a:t>Insights:</a:t>
            </a:r>
          </a:p>
          <a:p>
            <a:pPr lvl="1">
              <a:lnSpc>
                <a:spcPct val="150000"/>
              </a:lnSpc>
              <a:buFont typeface="Arial" panose="020B0604020202020204" pitchFamily="34" charset="0"/>
              <a:buChar char="•"/>
            </a:pPr>
            <a:r>
              <a:rPr lang="en-US" sz="2300" b="1" spc="-46" dirty="0">
                <a:solidFill>
                  <a:srgbClr val="FF0000"/>
                </a:solidFill>
                <a:latin typeface="Lato"/>
                <a:ea typeface="Lato"/>
                <a:cs typeface="Lato"/>
              </a:rPr>
              <a:t>Peak booking time: </a:t>
            </a:r>
            <a:r>
              <a:rPr lang="en-US" sz="2300" b="1" spc="-46" dirty="0">
                <a:solidFill>
                  <a:srgbClr val="000000"/>
                </a:solidFill>
                <a:latin typeface="Lato"/>
                <a:ea typeface="Lato"/>
                <a:cs typeface="Lato"/>
              </a:rPr>
              <a:t>the highest number of bookings occur at 7 PM, indicating a peak dining time.</a:t>
            </a:r>
          </a:p>
          <a:p>
            <a:pPr lvl="1">
              <a:lnSpc>
                <a:spcPct val="150000"/>
              </a:lnSpc>
              <a:buFont typeface="Arial" panose="020B0604020202020204" pitchFamily="34" charset="0"/>
              <a:buChar char="•"/>
            </a:pPr>
            <a:r>
              <a:rPr lang="en-US" sz="2300" b="1" spc="-46" dirty="0">
                <a:solidFill>
                  <a:srgbClr val="FF0000"/>
                </a:solidFill>
                <a:latin typeface="Lato"/>
                <a:ea typeface="Lato"/>
                <a:cs typeface="Lato"/>
              </a:rPr>
              <a:t>Price sensitivity: </a:t>
            </a:r>
            <a:r>
              <a:rPr lang="en-US" sz="2300" b="1" spc="-46" dirty="0">
                <a:solidFill>
                  <a:srgbClr val="000000"/>
                </a:solidFill>
                <a:latin typeface="Lato"/>
                <a:ea typeface="Lato"/>
                <a:cs typeface="Lato"/>
              </a:rPr>
              <a:t>most restaurants fall under the lower price bucket category, suggesting affordability is a key factor for listings on Zomato.</a:t>
            </a:r>
          </a:p>
          <a:p>
            <a:pPr lvl="1">
              <a:lnSpc>
                <a:spcPct val="150000"/>
              </a:lnSpc>
              <a:buFont typeface="Arial" panose="020B0604020202020204" pitchFamily="34" charset="0"/>
              <a:buChar char="•"/>
            </a:pPr>
            <a:r>
              <a:rPr lang="en-US" sz="2300" b="1" spc="-46" dirty="0">
                <a:solidFill>
                  <a:srgbClr val="FF0000"/>
                </a:solidFill>
                <a:latin typeface="Lato"/>
                <a:ea typeface="Lato"/>
                <a:cs typeface="Lato"/>
              </a:rPr>
              <a:t>Financial trends: </a:t>
            </a:r>
            <a:r>
              <a:rPr lang="en-US" sz="2300" b="1" spc="-46" dirty="0">
                <a:solidFill>
                  <a:srgbClr val="000000"/>
                </a:solidFill>
                <a:latin typeface="Lato"/>
                <a:ea typeface="Lato"/>
                <a:cs typeface="Lato"/>
              </a:rPr>
              <a:t>a significant spike in “yearly audit &amp; return open” during a particular year could indicate a change in financial policy or an event affecting returns that year.</a:t>
            </a:r>
          </a:p>
          <a:p>
            <a:pPr lvl="1">
              <a:lnSpc>
                <a:spcPct val="150000"/>
              </a:lnSpc>
              <a:buFont typeface="Arial" panose="020B0604020202020204" pitchFamily="34" charset="0"/>
              <a:buChar char="•"/>
            </a:pPr>
            <a:r>
              <a:rPr lang="en-US" sz="2300" b="1" spc="-46" dirty="0">
                <a:solidFill>
                  <a:srgbClr val="FF0000"/>
                </a:solidFill>
                <a:latin typeface="Lato"/>
                <a:ea typeface="Lato"/>
                <a:cs typeface="Lato"/>
              </a:rPr>
              <a:t>Customer engagement: </a:t>
            </a:r>
            <a:r>
              <a:rPr lang="en-US" sz="2300" b="1" spc="-46" dirty="0">
                <a:solidFill>
                  <a:srgbClr val="000000"/>
                </a:solidFill>
                <a:latin typeface="Lato"/>
                <a:ea typeface="Lato"/>
                <a:cs typeface="Lato"/>
              </a:rPr>
              <a:t>high total votes and average ratings reflect active customer engagement and feedback.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4066725">
            <a:off x="-7340179" y="8586952"/>
            <a:ext cx="15653380" cy="7054562"/>
            <a:chOff x="0" y="0"/>
            <a:chExt cx="5295094" cy="2386358"/>
          </a:xfrm>
        </p:grpSpPr>
        <p:sp>
          <p:nvSpPr>
            <p:cNvPr id="4" name="Freeform 4"/>
            <p:cNvSpPr/>
            <p:nvPr/>
          </p:nvSpPr>
          <p:spPr>
            <a:xfrm>
              <a:off x="0" y="0"/>
              <a:ext cx="5295094" cy="2386358"/>
            </a:xfrm>
            <a:custGeom>
              <a:avLst/>
              <a:gdLst/>
              <a:ahLst/>
              <a:cxnLst/>
              <a:rect l="l" t="t" r="r" b="b"/>
              <a:pathLst>
                <a:path w="5295094" h="2386358">
                  <a:moveTo>
                    <a:pt x="0" y="0"/>
                  </a:moveTo>
                  <a:lnTo>
                    <a:pt x="5295094" y="0"/>
                  </a:lnTo>
                  <a:lnTo>
                    <a:pt x="5295094" y="2386358"/>
                  </a:lnTo>
                  <a:lnTo>
                    <a:pt x="0" y="2386358"/>
                  </a:lnTo>
                  <a:close/>
                </a:path>
              </a:pathLst>
            </a:custGeom>
            <a:solidFill>
              <a:srgbClr val="F22727"/>
            </a:solidFill>
          </p:spPr>
        </p:sp>
      </p:grpSp>
      <p:grpSp>
        <p:nvGrpSpPr>
          <p:cNvPr id="18" name="Group 17">
            <a:extLst>
              <a:ext uri="{FF2B5EF4-FFF2-40B4-BE49-F238E27FC236}">
                <a16:creationId xmlns:a16="http://schemas.microsoft.com/office/drawing/2014/main" id="{CCEA1771-B10A-D63C-E2D6-665E70175D59}"/>
              </a:ext>
            </a:extLst>
          </p:cNvPr>
          <p:cNvGrpSpPr/>
          <p:nvPr/>
        </p:nvGrpSpPr>
        <p:grpSpPr>
          <a:xfrm>
            <a:off x="1371598" y="947420"/>
            <a:ext cx="9144002" cy="1244597"/>
            <a:chOff x="2671439" y="1974504"/>
            <a:chExt cx="5403994" cy="2372977"/>
          </a:xfrm>
        </p:grpSpPr>
        <p:sp>
          <p:nvSpPr>
            <p:cNvPr id="19" name="TextBox 18">
              <a:extLst>
                <a:ext uri="{FF2B5EF4-FFF2-40B4-BE49-F238E27FC236}">
                  <a16:creationId xmlns:a16="http://schemas.microsoft.com/office/drawing/2014/main" id="{3E1A161B-9EDE-B243-4557-16B8878CB3EA}"/>
                </a:ext>
              </a:extLst>
            </p:cNvPr>
            <p:cNvSpPr txBox="1"/>
            <p:nvPr/>
          </p:nvSpPr>
          <p:spPr>
            <a:xfrm>
              <a:off x="2671439" y="2058908"/>
              <a:ext cx="4167029" cy="2288573"/>
            </a:xfrm>
            <a:prstGeom prst="rect">
              <a:avLst/>
            </a:prstGeom>
            <a:noFill/>
          </p:spPr>
          <p:txBody>
            <a:bodyPr wrap="square">
              <a:spAutoFit/>
            </a:bodyPr>
            <a:lstStyle/>
            <a:p>
              <a:r>
                <a:rPr lang="en-IN" sz="7200" spc="-377" dirty="0">
                  <a:solidFill>
                    <a:srgbClr val="010326"/>
                  </a:solidFill>
                  <a:latin typeface="Lato Bold"/>
                  <a:ea typeface="Lato Bold"/>
                  <a:cs typeface="Lato Bold"/>
                </a:rPr>
                <a:t>KPIs</a:t>
              </a:r>
              <a:r>
                <a:rPr lang="en-IN" b="1" dirty="0">
                  <a:solidFill>
                    <a:srgbClr val="FFA200"/>
                  </a:solidFill>
                  <a:latin typeface="Oswald"/>
                </a:rPr>
                <a:t>   </a:t>
              </a:r>
              <a:r>
                <a:rPr lang="en-IN" sz="7200" spc="-377" dirty="0">
                  <a:solidFill>
                    <a:srgbClr val="010326"/>
                  </a:solidFill>
                  <a:latin typeface="Lato Bold"/>
                  <a:ea typeface="Lato Bold"/>
                  <a:cs typeface="Lato Bold"/>
                </a:rPr>
                <a:t>And</a:t>
              </a:r>
              <a:endParaRPr lang="en-IN" dirty="0"/>
            </a:p>
          </p:txBody>
        </p:sp>
        <p:sp>
          <p:nvSpPr>
            <p:cNvPr id="20" name="TextBox 19">
              <a:extLst>
                <a:ext uri="{FF2B5EF4-FFF2-40B4-BE49-F238E27FC236}">
                  <a16:creationId xmlns:a16="http://schemas.microsoft.com/office/drawing/2014/main" id="{8E84FEFB-F156-CF61-83DD-C584D094467A}"/>
                </a:ext>
              </a:extLst>
            </p:cNvPr>
            <p:cNvSpPr txBox="1"/>
            <p:nvPr/>
          </p:nvSpPr>
          <p:spPr>
            <a:xfrm>
              <a:off x="4754954" y="1974504"/>
              <a:ext cx="3320479" cy="2288575"/>
            </a:xfrm>
            <a:prstGeom prst="rect">
              <a:avLst/>
            </a:prstGeom>
            <a:noFill/>
          </p:spPr>
          <p:txBody>
            <a:bodyPr wrap="square">
              <a:spAutoFit/>
            </a:bodyPr>
            <a:lstStyle/>
            <a:p>
              <a:r>
                <a:rPr lang="en-IN" sz="7200" spc="-377" dirty="0">
                  <a:solidFill>
                    <a:srgbClr val="F22727"/>
                  </a:solidFill>
                  <a:latin typeface="Lato Bold"/>
                  <a:ea typeface="Lato Bold"/>
                  <a:cs typeface="Lato Bold"/>
                </a:rPr>
                <a:t>Insights</a:t>
              </a:r>
            </a:p>
          </p:txBody>
        </p:sp>
      </p:grpSp>
      <p:sp>
        <p:nvSpPr>
          <p:cNvPr id="23" name="TextBox 22">
            <a:extLst>
              <a:ext uri="{FF2B5EF4-FFF2-40B4-BE49-F238E27FC236}">
                <a16:creationId xmlns:a16="http://schemas.microsoft.com/office/drawing/2014/main" id="{E8D55961-B2EA-06C5-6809-CE53842105FD}"/>
              </a:ext>
            </a:extLst>
          </p:cNvPr>
          <p:cNvSpPr txBox="1"/>
          <p:nvPr/>
        </p:nvSpPr>
        <p:spPr>
          <a:xfrm>
            <a:off x="1371600" y="2247900"/>
            <a:ext cx="10069646" cy="4169731"/>
          </a:xfrm>
          <a:prstGeom prst="rect">
            <a:avLst/>
          </a:prstGeom>
          <a:noFill/>
        </p:spPr>
        <p:txBody>
          <a:bodyPr wrap="square">
            <a:spAutoFit/>
          </a:bodyPr>
          <a:lstStyle/>
          <a:p>
            <a:pPr algn="l"/>
            <a:r>
              <a:rPr lang="en-US" sz="2800" b="1" spc="-46" dirty="0">
                <a:solidFill>
                  <a:srgbClr val="FF0000"/>
                </a:solidFill>
                <a:latin typeface="Lato"/>
                <a:ea typeface="Lato"/>
                <a:cs typeface="Lato"/>
              </a:rPr>
              <a:t>Insights:</a:t>
            </a:r>
          </a:p>
          <a:p>
            <a:pPr lvl="1" indent="-571500">
              <a:lnSpc>
                <a:spcPct val="150000"/>
              </a:lnSpc>
              <a:buFont typeface="Arial" panose="020B0604020202020204" pitchFamily="34" charset="0"/>
              <a:buChar char="•"/>
            </a:pPr>
            <a:r>
              <a:rPr lang="en-US" sz="2300" b="1" spc="-46" dirty="0">
                <a:solidFill>
                  <a:srgbClr val="FF0000"/>
                </a:solidFill>
                <a:latin typeface="Lato"/>
                <a:ea typeface="Lato"/>
                <a:cs typeface="Lato"/>
              </a:rPr>
              <a:t>Geographical Distribution: </a:t>
            </a:r>
            <a:r>
              <a:rPr lang="en-US" sz="2300" b="1" spc="-46" dirty="0">
                <a:solidFill>
                  <a:srgbClr val="000000"/>
                </a:solidFill>
                <a:latin typeface="Lato"/>
                <a:ea typeface="Lato"/>
                <a:cs typeface="Lato"/>
              </a:rPr>
              <a:t>India has the highest number of restaurants listed, indicating a strong market presence.</a:t>
            </a:r>
          </a:p>
          <a:p>
            <a:pPr lvl="1" indent="-571500">
              <a:lnSpc>
                <a:spcPct val="150000"/>
              </a:lnSpc>
              <a:buFont typeface="Arial" panose="020B0604020202020204" pitchFamily="34" charset="0"/>
              <a:buChar char="•"/>
            </a:pPr>
            <a:r>
              <a:rPr lang="en-US" sz="2300" b="1" spc="-46" dirty="0">
                <a:solidFill>
                  <a:srgbClr val="FF0000"/>
                </a:solidFill>
                <a:latin typeface="Lato"/>
                <a:ea typeface="Lato"/>
                <a:cs typeface="Lato"/>
              </a:rPr>
              <a:t>Revenue Concentration: </a:t>
            </a:r>
            <a:r>
              <a:rPr lang="en-US" sz="2300" b="1" spc="-46" dirty="0">
                <a:solidFill>
                  <a:srgbClr val="000000"/>
                </a:solidFill>
                <a:latin typeface="Lato"/>
                <a:ea typeface="Lato"/>
                <a:cs typeface="Lato"/>
              </a:rPr>
              <a:t>The majority of sales revenue comes from a few high-performing cities.</a:t>
            </a:r>
          </a:p>
          <a:p>
            <a:pPr lvl="1" indent="-571500">
              <a:lnSpc>
                <a:spcPct val="150000"/>
              </a:lnSpc>
              <a:buFont typeface="Arial" panose="020B0604020202020204" pitchFamily="34" charset="0"/>
              <a:buChar char="•"/>
            </a:pPr>
            <a:r>
              <a:rPr lang="en-US" sz="2300" b="1" spc="-46" dirty="0">
                <a:solidFill>
                  <a:srgbClr val="FF0000"/>
                </a:solidFill>
                <a:latin typeface="Lato"/>
                <a:ea typeface="Lato"/>
                <a:cs typeface="Lato"/>
              </a:rPr>
              <a:t>Customer Preferences: </a:t>
            </a:r>
            <a:r>
              <a:rPr lang="en-US" sz="2300" b="1" spc="-46" dirty="0">
                <a:solidFill>
                  <a:srgbClr val="000000"/>
                </a:solidFill>
                <a:latin typeface="Lato"/>
                <a:ea typeface="Lato"/>
                <a:cs typeface="Lato"/>
              </a:rPr>
              <a:t>Higher average ratings are observed in cities with more diverse cuisine options.</a:t>
            </a:r>
          </a:p>
          <a:p>
            <a:pPr lvl="1">
              <a:lnSpc>
                <a:spcPct val="150000"/>
              </a:lnSpc>
              <a:buFont typeface="Arial" panose="020B0604020202020204" pitchFamily="34" charset="0"/>
              <a:buChar char="•"/>
            </a:pPr>
            <a:endParaRPr lang="en-US" sz="2300" b="1" spc="-46" dirty="0">
              <a:solidFill>
                <a:srgbClr val="000000"/>
              </a:solidFill>
              <a:latin typeface="Lato"/>
              <a:ea typeface="Lato"/>
              <a:cs typeface="Lato"/>
            </a:endParaRPr>
          </a:p>
        </p:txBody>
      </p:sp>
      <p:pic>
        <p:nvPicPr>
          <p:cNvPr id="7" name="Picture 6">
            <a:extLst>
              <a:ext uri="{FF2B5EF4-FFF2-40B4-BE49-F238E27FC236}">
                <a16:creationId xmlns:a16="http://schemas.microsoft.com/office/drawing/2014/main" id="{E006769E-E1C7-A679-1F65-CE79522F76AC}"/>
              </a:ext>
            </a:extLst>
          </p:cNvPr>
          <p:cNvPicPr>
            <a:picLocks noChangeAspect="1"/>
          </p:cNvPicPr>
          <p:nvPr/>
        </p:nvPicPr>
        <p:blipFill>
          <a:blip r:embed="rId2">
            <a:extLst>
              <a:ext uri="{28A0092B-C50C-407E-A947-70E740481C1C}">
                <a14:useLocalDpi xmlns:a14="http://schemas.microsoft.com/office/drawing/2010/main" val="0"/>
              </a:ext>
            </a:extLst>
          </a:blip>
          <a:srcRect l="2546" t="4202" r="2241" b="6723"/>
          <a:stretch/>
        </p:blipFill>
        <p:spPr>
          <a:xfrm>
            <a:off x="11728225" y="0"/>
            <a:ext cx="6559775" cy="5067300"/>
          </a:xfrm>
          <a:prstGeom prst="rect">
            <a:avLst/>
          </a:prstGeom>
        </p:spPr>
      </p:pic>
      <p:pic>
        <p:nvPicPr>
          <p:cNvPr id="9" name="Picture 8">
            <a:extLst>
              <a:ext uri="{FF2B5EF4-FFF2-40B4-BE49-F238E27FC236}">
                <a16:creationId xmlns:a16="http://schemas.microsoft.com/office/drawing/2014/main" id="{6A8CABFA-DF77-F926-5F93-72154DAF4C70}"/>
              </a:ext>
            </a:extLst>
          </p:cNvPr>
          <p:cNvPicPr>
            <a:picLocks noChangeAspect="1"/>
          </p:cNvPicPr>
          <p:nvPr/>
        </p:nvPicPr>
        <p:blipFill>
          <a:blip r:embed="rId3" cstate="print">
            <a:extLst>
              <a:ext uri="{28A0092B-C50C-407E-A947-70E740481C1C}">
                <a14:useLocalDpi xmlns:a14="http://schemas.microsoft.com/office/drawing/2010/main" val="0"/>
              </a:ext>
            </a:extLst>
          </a:blip>
          <a:srcRect l="11044"/>
          <a:stretch/>
        </p:blipFill>
        <p:spPr>
          <a:xfrm>
            <a:off x="11728225" y="5067300"/>
            <a:ext cx="6559775" cy="5219699"/>
          </a:xfrm>
          <a:prstGeom prst="rect">
            <a:avLst/>
          </a:prstGeom>
        </p:spPr>
      </p:pic>
    </p:spTree>
    <p:extLst>
      <p:ext uri="{BB962C8B-B14F-4D97-AF65-F5344CB8AC3E}">
        <p14:creationId xmlns:p14="http://schemas.microsoft.com/office/powerpoint/2010/main" val="38730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18440400" cy="1179811"/>
          </a:xfrm>
          <a:custGeom>
            <a:avLst/>
            <a:gdLst/>
            <a:ahLst/>
            <a:cxnLst/>
            <a:rect l="l" t="t" r="r" b="b"/>
            <a:pathLst>
              <a:path w="5295094" h="2386358">
                <a:moveTo>
                  <a:pt x="0" y="0"/>
                </a:moveTo>
                <a:lnTo>
                  <a:pt x="5295094" y="0"/>
                </a:lnTo>
                <a:lnTo>
                  <a:pt x="5295094" y="2386358"/>
                </a:lnTo>
                <a:lnTo>
                  <a:pt x="0" y="2386358"/>
                </a:lnTo>
                <a:close/>
              </a:path>
            </a:pathLst>
          </a:custGeom>
          <a:solidFill>
            <a:srgbClr val="F22727"/>
          </a:solidFill>
        </p:spPr>
      </p:sp>
      <p:sp>
        <p:nvSpPr>
          <p:cNvPr id="10" name="TextBox 10"/>
          <p:cNvSpPr txBox="1"/>
          <p:nvPr/>
        </p:nvSpPr>
        <p:spPr>
          <a:xfrm>
            <a:off x="5943600" y="49147"/>
            <a:ext cx="6400800" cy="1081515"/>
          </a:xfrm>
          <a:prstGeom prst="rect">
            <a:avLst/>
          </a:prstGeom>
        </p:spPr>
        <p:txBody>
          <a:bodyPr wrap="square" lIns="0" tIns="0" rIns="0" bIns="0" rtlCol="0" anchor="t">
            <a:spAutoFit/>
          </a:bodyPr>
          <a:lstStyle/>
          <a:p>
            <a:pPr algn="l">
              <a:lnSpc>
                <a:spcPts val="9171"/>
              </a:lnSpc>
            </a:pPr>
            <a:r>
              <a:rPr lang="en-US" sz="7200" spc="-482" dirty="0">
                <a:latin typeface="Lato Bold"/>
                <a:ea typeface="Lato Bold"/>
                <a:cs typeface="Lato Bold"/>
                <a:sym typeface="Lato Bold"/>
              </a:rPr>
              <a:t>Excel </a:t>
            </a:r>
            <a:r>
              <a:rPr lang="en-US" sz="7200" spc="-482" dirty="0">
                <a:solidFill>
                  <a:schemeClr val="bg1"/>
                </a:solidFill>
                <a:latin typeface="Lato Bold"/>
                <a:ea typeface="Lato Bold"/>
                <a:cs typeface="Lato Bold"/>
                <a:sym typeface="Lato Bold"/>
              </a:rPr>
              <a:t>Dashboard</a:t>
            </a:r>
          </a:p>
        </p:txBody>
      </p:sp>
      <p:pic>
        <p:nvPicPr>
          <p:cNvPr id="14" name="Content Placeholder 4">
            <a:extLst>
              <a:ext uri="{FF2B5EF4-FFF2-40B4-BE49-F238E27FC236}">
                <a16:creationId xmlns:a16="http://schemas.microsoft.com/office/drawing/2014/main" id="{089B731D-41D3-49FF-09D1-62C39829ECAF}"/>
              </a:ext>
            </a:extLst>
          </p:cNvPr>
          <p:cNvPicPr>
            <a:picLocks noChangeAspect="1"/>
          </p:cNvPicPr>
          <p:nvPr/>
        </p:nvPicPr>
        <p:blipFill>
          <a:blip r:embed="rId2"/>
          <a:stretch>
            <a:fillRect/>
          </a:stretch>
        </p:blipFill>
        <p:spPr>
          <a:xfrm>
            <a:off x="0" y="1179810"/>
            <a:ext cx="18440400" cy="8992889"/>
          </a:xfrm>
          <a:prstGeom prst="rect">
            <a:avLst/>
          </a:prstGeom>
        </p:spPr>
      </p:pic>
    </p:spTree>
    <p:extLst>
      <p:ext uri="{BB962C8B-B14F-4D97-AF65-F5344CB8AC3E}">
        <p14:creationId xmlns:p14="http://schemas.microsoft.com/office/powerpoint/2010/main" val="1262748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18288000" cy="1179811"/>
          </a:xfrm>
          <a:custGeom>
            <a:avLst/>
            <a:gdLst/>
            <a:ahLst/>
            <a:cxnLst/>
            <a:rect l="l" t="t" r="r" b="b"/>
            <a:pathLst>
              <a:path w="5295094" h="2386358">
                <a:moveTo>
                  <a:pt x="0" y="0"/>
                </a:moveTo>
                <a:lnTo>
                  <a:pt x="5295094" y="0"/>
                </a:lnTo>
                <a:lnTo>
                  <a:pt x="5295094" y="2386358"/>
                </a:lnTo>
                <a:lnTo>
                  <a:pt x="0" y="2386358"/>
                </a:lnTo>
                <a:close/>
              </a:path>
            </a:pathLst>
          </a:custGeom>
          <a:solidFill>
            <a:srgbClr val="F22727"/>
          </a:solidFill>
        </p:spPr>
      </p:sp>
      <p:sp>
        <p:nvSpPr>
          <p:cNvPr id="10" name="TextBox 10"/>
          <p:cNvSpPr txBox="1"/>
          <p:nvPr/>
        </p:nvSpPr>
        <p:spPr>
          <a:xfrm>
            <a:off x="5334000" y="49147"/>
            <a:ext cx="7620000" cy="1081515"/>
          </a:xfrm>
          <a:prstGeom prst="rect">
            <a:avLst/>
          </a:prstGeom>
        </p:spPr>
        <p:txBody>
          <a:bodyPr wrap="square" lIns="0" tIns="0" rIns="0" bIns="0" rtlCol="0" anchor="t">
            <a:spAutoFit/>
          </a:bodyPr>
          <a:lstStyle/>
          <a:p>
            <a:pPr algn="l">
              <a:lnSpc>
                <a:spcPts val="9171"/>
              </a:lnSpc>
            </a:pPr>
            <a:r>
              <a:rPr lang="en-US" sz="7200" spc="-482" dirty="0">
                <a:latin typeface="Lato Bold"/>
                <a:ea typeface="Lato Bold"/>
                <a:cs typeface="Lato Bold"/>
                <a:sym typeface="Lato Bold"/>
              </a:rPr>
              <a:t>Tableau </a:t>
            </a:r>
            <a:r>
              <a:rPr lang="en-US" sz="7200" spc="-482" dirty="0">
                <a:solidFill>
                  <a:schemeClr val="bg1"/>
                </a:solidFill>
                <a:latin typeface="Lato Bold"/>
                <a:ea typeface="Lato Bold"/>
                <a:cs typeface="Lato Bold"/>
                <a:sym typeface="Lato Bold"/>
              </a:rPr>
              <a:t>Dashboard</a:t>
            </a:r>
          </a:p>
        </p:txBody>
      </p:sp>
      <p:pic>
        <p:nvPicPr>
          <p:cNvPr id="2" name="Content Placeholder 4">
            <a:extLst>
              <a:ext uri="{FF2B5EF4-FFF2-40B4-BE49-F238E27FC236}">
                <a16:creationId xmlns:a16="http://schemas.microsoft.com/office/drawing/2014/main" id="{42677D41-BAAC-7403-CD7B-74C423A5CCEA}"/>
              </a:ext>
            </a:extLst>
          </p:cNvPr>
          <p:cNvPicPr>
            <a:picLocks noChangeAspect="1"/>
          </p:cNvPicPr>
          <p:nvPr/>
        </p:nvPicPr>
        <p:blipFill>
          <a:blip r:embed="rId2">
            <a:extLst>
              <a:ext uri="{28A0092B-C50C-407E-A947-70E740481C1C}">
                <a14:useLocalDpi xmlns:a14="http://schemas.microsoft.com/office/drawing/2010/main" val="0"/>
              </a:ext>
            </a:extLst>
          </a:blip>
          <a:srcRect b="3478"/>
          <a:stretch/>
        </p:blipFill>
        <p:spPr>
          <a:xfrm>
            <a:off x="0" y="1179810"/>
            <a:ext cx="18288000" cy="9107189"/>
          </a:xfrm>
          <a:prstGeom prst="rect">
            <a:avLst/>
          </a:prstGeom>
        </p:spPr>
      </p:pic>
    </p:spTree>
    <p:extLst>
      <p:ext uri="{BB962C8B-B14F-4D97-AF65-F5344CB8AC3E}">
        <p14:creationId xmlns:p14="http://schemas.microsoft.com/office/powerpoint/2010/main" val="3393937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25400" y="8572500"/>
            <a:ext cx="12826999" cy="923331"/>
            <a:chOff x="0" y="0"/>
            <a:chExt cx="4985663" cy="449528"/>
          </a:xfrm>
        </p:grpSpPr>
        <p:sp>
          <p:nvSpPr>
            <p:cNvPr id="7" name="Freeform 7"/>
            <p:cNvSpPr/>
            <p:nvPr/>
          </p:nvSpPr>
          <p:spPr>
            <a:xfrm>
              <a:off x="0" y="0"/>
              <a:ext cx="4985663" cy="449528"/>
            </a:xfrm>
            <a:custGeom>
              <a:avLst/>
              <a:gdLst/>
              <a:ahLst/>
              <a:cxnLst/>
              <a:rect l="l" t="t" r="r" b="b"/>
              <a:pathLst>
                <a:path w="4985663" h="449528">
                  <a:moveTo>
                    <a:pt x="0" y="0"/>
                  </a:moveTo>
                  <a:lnTo>
                    <a:pt x="4985663" y="0"/>
                  </a:lnTo>
                  <a:lnTo>
                    <a:pt x="4985663" y="449528"/>
                  </a:lnTo>
                  <a:lnTo>
                    <a:pt x="0" y="449528"/>
                  </a:lnTo>
                  <a:close/>
                </a:path>
              </a:pathLst>
            </a:custGeom>
            <a:solidFill>
              <a:srgbClr val="F22727"/>
            </a:solidFill>
          </p:spPr>
        </p:sp>
      </p:grpSp>
      <p:sp>
        <p:nvSpPr>
          <p:cNvPr id="9" name="TextBox 9"/>
          <p:cNvSpPr txBox="1"/>
          <p:nvPr/>
        </p:nvSpPr>
        <p:spPr>
          <a:xfrm>
            <a:off x="2063053" y="4894751"/>
            <a:ext cx="3333538" cy="605140"/>
          </a:xfrm>
          <a:prstGeom prst="rect">
            <a:avLst/>
          </a:prstGeom>
        </p:spPr>
        <p:txBody>
          <a:bodyPr lIns="0" tIns="0" rIns="0" bIns="0" rtlCol="0" anchor="t">
            <a:spAutoFit/>
          </a:bodyPr>
          <a:lstStyle/>
          <a:p>
            <a:pPr algn="l">
              <a:lnSpc>
                <a:spcPts val="4428"/>
              </a:lnSpc>
            </a:pPr>
            <a:r>
              <a:rPr lang="en-US" sz="4661" spc="-233">
                <a:solidFill>
                  <a:srgbClr val="FFFFFF"/>
                </a:solidFill>
                <a:latin typeface="Lato Bold"/>
                <a:ea typeface="Lato Bold"/>
                <a:cs typeface="Lato Bold"/>
                <a:sym typeface="Lato Bold"/>
              </a:rPr>
              <a:t>80% OFF</a:t>
            </a:r>
          </a:p>
        </p:txBody>
      </p:sp>
      <p:sp>
        <p:nvSpPr>
          <p:cNvPr id="10" name="TextBox 10"/>
          <p:cNvSpPr txBox="1"/>
          <p:nvPr/>
        </p:nvSpPr>
        <p:spPr>
          <a:xfrm>
            <a:off x="5175108" y="4970309"/>
            <a:ext cx="4229503" cy="415925"/>
          </a:xfrm>
          <a:prstGeom prst="rect">
            <a:avLst/>
          </a:prstGeom>
        </p:spPr>
        <p:txBody>
          <a:bodyPr lIns="0" tIns="0" rIns="0" bIns="0" rtlCol="0" anchor="t">
            <a:spAutoFit/>
          </a:bodyPr>
          <a:lstStyle/>
          <a:p>
            <a:pPr algn="l">
              <a:lnSpc>
                <a:spcPts val="3040"/>
              </a:lnSpc>
            </a:pPr>
            <a:r>
              <a:rPr lang="en-US" sz="3200" spc="-160">
                <a:solidFill>
                  <a:srgbClr val="FFFFFF"/>
                </a:solidFill>
                <a:latin typeface="Lato Bold"/>
                <a:ea typeface="Lato Bold"/>
                <a:cs typeface="Lato Bold"/>
                <a:sym typeface="Lato Bold"/>
              </a:rPr>
              <a:t>/ Express Expedition</a:t>
            </a:r>
          </a:p>
        </p:txBody>
      </p:sp>
      <p:sp>
        <p:nvSpPr>
          <p:cNvPr id="11" name="TextBox 11"/>
          <p:cNvSpPr txBox="1"/>
          <p:nvPr/>
        </p:nvSpPr>
        <p:spPr>
          <a:xfrm>
            <a:off x="3520785" y="948585"/>
            <a:ext cx="7538147" cy="923330"/>
          </a:xfrm>
          <a:prstGeom prst="rect">
            <a:avLst/>
          </a:prstGeom>
        </p:spPr>
        <p:txBody>
          <a:bodyPr wrap="square" lIns="0" tIns="0" rIns="0" bIns="0" rtlCol="0" anchor="t">
            <a:spAutoFit/>
          </a:bodyPr>
          <a:lstStyle/>
          <a:p>
            <a:pPr algn="l">
              <a:lnSpc>
                <a:spcPts val="7167"/>
              </a:lnSpc>
            </a:pPr>
            <a:r>
              <a:rPr lang="en-IN" sz="7544" b="1" spc="-377" dirty="0">
                <a:solidFill>
                  <a:srgbClr val="F22727"/>
                </a:solidFill>
                <a:latin typeface="Lato Bold"/>
                <a:ea typeface="Lato Bold"/>
                <a:cs typeface="Lato Bold"/>
                <a:sym typeface="Lato Bold"/>
              </a:rPr>
              <a:t>R</a:t>
            </a:r>
            <a:r>
              <a:rPr lang="en-IN" sz="7544" b="1" spc="-377" dirty="0">
                <a:solidFill>
                  <a:srgbClr val="F22727"/>
                </a:solidFill>
                <a:latin typeface="Lato Bold"/>
                <a:ea typeface="Lato Bold"/>
                <a:cs typeface="Lato Bold"/>
              </a:rPr>
              <a:t>ecommendations</a:t>
            </a:r>
            <a:endParaRPr lang="en-US" sz="7544" b="1" spc="-377" dirty="0">
              <a:solidFill>
                <a:srgbClr val="F22727"/>
              </a:solidFill>
              <a:latin typeface="Lato Bold"/>
              <a:ea typeface="Lato Bold"/>
              <a:cs typeface="Lato Bold"/>
              <a:sym typeface="Lato Bold"/>
            </a:endParaRPr>
          </a:p>
        </p:txBody>
      </p:sp>
      <p:sp>
        <p:nvSpPr>
          <p:cNvPr id="15" name="Rectangle 2">
            <a:extLst>
              <a:ext uri="{FF2B5EF4-FFF2-40B4-BE49-F238E27FC236}">
                <a16:creationId xmlns:a16="http://schemas.microsoft.com/office/drawing/2014/main" id="{8DA1A1D3-A305-BB22-F669-373B0008C859}"/>
              </a:ext>
            </a:extLst>
          </p:cNvPr>
          <p:cNvSpPr txBox="1">
            <a:spLocks noChangeArrowheads="1"/>
          </p:cNvSpPr>
          <p:nvPr/>
        </p:nvSpPr>
        <p:spPr bwMode="auto">
          <a:xfrm>
            <a:off x="778970" y="2263261"/>
            <a:ext cx="1173479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Tx/>
              <a:buChar char="•"/>
            </a:pPr>
            <a:r>
              <a:rPr lang="en-US" altLang="en-US" sz="2400" b="1" dirty="0">
                <a:solidFill>
                  <a:srgbClr val="FF0000"/>
                </a:solidFill>
                <a:latin typeface="Lato Bold" panose="020F0502020204030203" charset="0"/>
                <a:ea typeface="Lato Bold" panose="020F0502020204030203" charset="0"/>
                <a:cs typeface="Lato Bold" panose="020F0502020204030203" charset="0"/>
              </a:rPr>
              <a:t>Targeted Marketing Campaigns: </a:t>
            </a:r>
            <a:r>
              <a:rPr lang="en-US" altLang="en-US" sz="2400" spc="-46" dirty="0">
                <a:solidFill>
                  <a:srgbClr val="000000"/>
                </a:solidFill>
                <a:latin typeface="Lato" panose="020F0502020204030203" pitchFamily="34" charset="0"/>
                <a:ea typeface="Lato" panose="020F0502020204030203" pitchFamily="34" charset="0"/>
                <a:cs typeface="Lato" panose="020F0502020204030203" pitchFamily="34" charset="0"/>
              </a:rPr>
              <a:t>Utilize customer segmentation insights to design tailored marketing campaigns that resonate with specific demographics and preferences. This targeted approach can enhance customer engagement and drive sales in key segments.</a:t>
            </a:r>
          </a:p>
          <a:p>
            <a:pPr marL="0" indent="0" eaLnBrk="0" fontAlgn="base" hangingPunct="0">
              <a:spcBef>
                <a:spcPct val="0"/>
              </a:spcBef>
              <a:spcAft>
                <a:spcPct val="0"/>
              </a:spcAft>
              <a:buFontTx/>
              <a:buChar char="•"/>
            </a:pPr>
            <a:r>
              <a:rPr lang="en-US" altLang="en-US" sz="2400" b="1" dirty="0">
                <a:solidFill>
                  <a:srgbClr val="FF0000"/>
                </a:solidFill>
                <a:latin typeface="Lato Bold" panose="020F0502020204030203" charset="0"/>
                <a:ea typeface="Lato Bold" panose="020F0502020204030203" charset="0"/>
                <a:cs typeface="Lato Bold" panose="020F0502020204030203" charset="0"/>
              </a:rPr>
              <a:t>Optimize Menu Offerings: </a:t>
            </a:r>
            <a:r>
              <a:rPr lang="en-US" altLang="en-US" sz="2400" spc="-46" dirty="0">
                <a:solidFill>
                  <a:srgbClr val="000000"/>
                </a:solidFill>
                <a:latin typeface="Lato" panose="020F0502020204030203" pitchFamily="34" charset="0"/>
                <a:ea typeface="Lato" panose="020F0502020204030203" pitchFamily="34" charset="0"/>
                <a:cs typeface="Lato" panose="020F0502020204030203" pitchFamily="34" charset="0"/>
              </a:rPr>
              <a:t>Analyze sales data to identify top-performing products and consider promoting or expanding these items. Conversely, review underperforming dishes for potential removal or re-evaluation based on customer feedback, ensuring the menu aligns with customer preferences.</a:t>
            </a:r>
          </a:p>
          <a:p>
            <a:pPr marL="0" indent="0" eaLnBrk="0" fontAlgn="base" hangingPunct="0">
              <a:spcBef>
                <a:spcPct val="0"/>
              </a:spcBef>
              <a:spcAft>
                <a:spcPct val="0"/>
              </a:spcAft>
              <a:buFontTx/>
              <a:buChar char="•"/>
            </a:pPr>
            <a:r>
              <a:rPr lang="en-US" altLang="en-US" sz="2400" b="1" dirty="0">
                <a:solidFill>
                  <a:srgbClr val="FF0000"/>
                </a:solidFill>
                <a:latin typeface="Lato Bold" panose="020F0502020204030203" charset="0"/>
                <a:ea typeface="Lato Bold" panose="020F0502020204030203" charset="0"/>
                <a:cs typeface="Lato Bold" panose="020F0502020204030203" charset="0"/>
              </a:rPr>
              <a:t>Dynamic Pricing Strategies: </a:t>
            </a:r>
            <a:r>
              <a:rPr lang="en-US" altLang="en-US" sz="2400" spc="-46" dirty="0">
                <a:solidFill>
                  <a:srgbClr val="000000"/>
                </a:solidFill>
                <a:latin typeface="Lato" panose="020F0502020204030203" pitchFamily="34" charset="0"/>
                <a:ea typeface="Lato" panose="020F0502020204030203" pitchFamily="34" charset="0"/>
                <a:cs typeface="Lato" panose="020F0502020204030203" pitchFamily="34" charset="0"/>
              </a:rPr>
              <a:t>Implement dynamic pricing based on demand fluctuations observed in the dashboards. Adjusting prices during peak times or offering discounts during slower periods can help maximize revenue and attract more customers.</a:t>
            </a:r>
          </a:p>
          <a:p>
            <a:pPr marL="0" indent="0" eaLnBrk="0" fontAlgn="base" hangingPunct="0">
              <a:spcBef>
                <a:spcPct val="0"/>
              </a:spcBef>
              <a:spcAft>
                <a:spcPct val="0"/>
              </a:spcAft>
              <a:buFontTx/>
              <a:buChar char="•"/>
            </a:pPr>
            <a:r>
              <a:rPr lang="en-US" altLang="en-US" sz="2400" b="1" dirty="0">
                <a:solidFill>
                  <a:srgbClr val="FF0000"/>
                </a:solidFill>
                <a:latin typeface="Lato Bold" panose="020F0502020204030203" charset="0"/>
                <a:ea typeface="Lato Bold" panose="020F0502020204030203" charset="0"/>
                <a:cs typeface="Lato Bold" panose="020F0502020204030203" charset="0"/>
              </a:rPr>
              <a:t>Geographic Focus:</a:t>
            </a:r>
            <a:r>
              <a:rPr lang="en-US" altLang="en-US" sz="2400" b="1"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altLang="en-US" sz="2400" spc="-46" dirty="0">
                <a:solidFill>
                  <a:srgbClr val="000000"/>
                </a:solidFill>
                <a:latin typeface="Lato" panose="020F0502020204030203" pitchFamily="34" charset="0"/>
                <a:ea typeface="Lato" panose="020F0502020204030203" pitchFamily="34" charset="0"/>
                <a:cs typeface="Lato" panose="020F0502020204030203" pitchFamily="34" charset="0"/>
              </a:rPr>
              <a:t>Leverage regional sales data to identify areas with high growth potential. Increase marketing efforts or consider opening new branches in these regions to capture additional market share and enhance overall sales performance</a:t>
            </a:r>
          </a:p>
        </p:txBody>
      </p:sp>
      <p:pic>
        <p:nvPicPr>
          <p:cNvPr id="17" name="Picture 16">
            <a:extLst>
              <a:ext uri="{FF2B5EF4-FFF2-40B4-BE49-F238E27FC236}">
                <a16:creationId xmlns:a16="http://schemas.microsoft.com/office/drawing/2014/main" id="{8C83A986-46D3-0C84-B613-B5D9687A26D9}"/>
              </a:ext>
            </a:extLst>
          </p:cNvPr>
          <p:cNvPicPr>
            <a:picLocks noChangeAspect="1"/>
          </p:cNvPicPr>
          <p:nvPr/>
        </p:nvPicPr>
        <p:blipFill>
          <a:blip r:embed="rId2">
            <a:extLst>
              <a:ext uri="{28A0092B-C50C-407E-A947-70E740481C1C}">
                <a14:useLocalDpi xmlns:a14="http://schemas.microsoft.com/office/drawing/2010/main" val="0"/>
              </a:ext>
            </a:extLst>
          </a:blip>
          <a:srcRect l="15592" t="11481" r="4877"/>
          <a:stretch/>
        </p:blipFill>
        <p:spPr>
          <a:xfrm>
            <a:off x="12513769" y="7620"/>
            <a:ext cx="5789471" cy="5212080"/>
          </a:xfrm>
          <a:prstGeom prst="rect">
            <a:avLst/>
          </a:prstGeom>
        </p:spPr>
      </p:pic>
      <p:pic>
        <p:nvPicPr>
          <p:cNvPr id="19" name="Picture 18">
            <a:extLst>
              <a:ext uri="{FF2B5EF4-FFF2-40B4-BE49-F238E27FC236}">
                <a16:creationId xmlns:a16="http://schemas.microsoft.com/office/drawing/2014/main" id="{23C2FD59-BD78-47D8-0450-7C48C1071103}"/>
              </a:ext>
            </a:extLst>
          </p:cNvPr>
          <p:cNvPicPr>
            <a:picLocks noChangeAspect="1"/>
          </p:cNvPicPr>
          <p:nvPr/>
        </p:nvPicPr>
        <p:blipFill>
          <a:blip r:embed="rId3" cstate="print">
            <a:extLst>
              <a:ext uri="{28A0092B-C50C-407E-A947-70E740481C1C}">
                <a14:useLocalDpi xmlns:a14="http://schemas.microsoft.com/office/drawing/2010/main" val="0"/>
              </a:ext>
            </a:extLst>
          </a:blip>
          <a:srcRect l="701" r="11342"/>
          <a:stretch/>
        </p:blipFill>
        <p:spPr>
          <a:xfrm>
            <a:off x="12513767" y="5219700"/>
            <a:ext cx="5789471" cy="50672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2842555">
            <a:off x="15789501" y="8699092"/>
            <a:ext cx="4042341" cy="2298930"/>
            <a:chOff x="0" y="0"/>
            <a:chExt cx="3634384" cy="2066919"/>
          </a:xfrm>
        </p:grpSpPr>
        <p:sp>
          <p:nvSpPr>
            <p:cNvPr id="7" name="Freeform 7"/>
            <p:cNvSpPr/>
            <p:nvPr/>
          </p:nvSpPr>
          <p:spPr>
            <a:xfrm>
              <a:off x="0" y="0"/>
              <a:ext cx="3634384" cy="2066919"/>
            </a:xfrm>
            <a:custGeom>
              <a:avLst/>
              <a:gdLst/>
              <a:ahLst/>
              <a:cxnLst/>
              <a:rect l="l" t="t" r="r" b="b"/>
              <a:pathLst>
                <a:path w="3634384" h="2066919">
                  <a:moveTo>
                    <a:pt x="0" y="0"/>
                  </a:moveTo>
                  <a:lnTo>
                    <a:pt x="3634384" y="0"/>
                  </a:lnTo>
                  <a:lnTo>
                    <a:pt x="3634384" y="2066919"/>
                  </a:lnTo>
                  <a:lnTo>
                    <a:pt x="0" y="2066919"/>
                  </a:lnTo>
                  <a:close/>
                </a:path>
              </a:pathLst>
            </a:custGeom>
            <a:solidFill>
              <a:srgbClr val="F22727"/>
            </a:solidFill>
          </p:spPr>
        </p:sp>
      </p:grpSp>
      <p:sp>
        <p:nvSpPr>
          <p:cNvPr id="8" name="Title 1">
            <a:extLst>
              <a:ext uri="{FF2B5EF4-FFF2-40B4-BE49-F238E27FC236}">
                <a16:creationId xmlns:a16="http://schemas.microsoft.com/office/drawing/2014/main" id="{EC21CB17-8FEB-EB56-D58D-171A67D61D87}"/>
              </a:ext>
            </a:extLst>
          </p:cNvPr>
          <p:cNvSpPr txBox="1">
            <a:spLocks/>
          </p:cNvSpPr>
          <p:nvPr/>
        </p:nvSpPr>
        <p:spPr>
          <a:xfrm>
            <a:off x="3810000" y="114300"/>
            <a:ext cx="10515600"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544" spc="-377" dirty="0">
                <a:solidFill>
                  <a:srgbClr val="F22727"/>
                </a:solidFill>
                <a:latin typeface="Lato Bold"/>
                <a:ea typeface="Lato Bold"/>
                <a:cs typeface="Lato Bold"/>
              </a:rPr>
              <a:t>Challenges</a:t>
            </a:r>
            <a:endParaRPr lang="en-IN" sz="7544" spc="-377" dirty="0">
              <a:solidFill>
                <a:srgbClr val="F22727"/>
              </a:solidFill>
              <a:latin typeface="Lato Bold"/>
              <a:ea typeface="Lato Bold"/>
              <a:cs typeface="Lato Bold"/>
            </a:endParaRPr>
          </a:p>
        </p:txBody>
      </p:sp>
      <p:sp>
        <p:nvSpPr>
          <p:cNvPr id="9" name="Rectangle 1">
            <a:extLst>
              <a:ext uri="{FF2B5EF4-FFF2-40B4-BE49-F238E27FC236}">
                <a16:creationId xmlns:a16="http://schemas.microsoft.com/office/drawing/2014/main" id="{86C66BA0-2E55-AC93-1997-80480980595B}"/>
              </a:ext>
            </a:extLst>
          </p:cNvPr>
          <p:cNvSpPr txBox="1">
            <a:spLocks noChangeArrowheads="1"/>
          </p:cNvSpPr>
          <p:nvPr/>
        </p:nvSpPr>
        <p:spPr bwMode="auto">
          <a:xfrm>
            <a:off x="2057400" y="1452563"/>
            <a:ext cx="15468600" cy="666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FontTx/>
              <a:buChar char="•"/>
            </a:pPr>
            <a:r>
              <a:rPr lang="en-US" altLang="en-US" sz="2400" b="1" spc="-46" dirty="0">
                <a:solidFill>
                  <a:srgbClr val="FF0000"/>
                </a:solidFill>
                <a:latin typeface="Lato Bold" panose="020F0502020204030203" charset="0"/>
                <a:ea typeface="Lato Bold" panose="020F0502020204030203" charset="0"/>
                <a:cs typeface="Lato Bold" panose="020F0502020204030203" charset="0"/>
              </a:rPr>
              <a:t>Data Quality Issues: </a:t>
            </a:r>
            <a:r>
              <a:rPr lang="en-US" altLang="en-US" sz="2400" spc="-46" dirty="0">
                <a:solidFill>
                  <a:srgbClr val="000000"/>
                </a:solidFill>
                <a:latin typeface="Lato" panose="020F0502020204030203" pitchFamily="34" charset="0"/>
                <a:ea typeface="Lato" panose="020F0502020204030203" pitchFamily="34" charset="0"/>
                <a:cs typeface="Lato" panose="020F0502020204030203" pitchFamily="34" charset="0"/>
              </a:rPr>
              <a:t>Ensuring the accuracy and completeness of the data can be challenging. Inconsistent formats, missing values, or duplicate entries can hinder the analysis and require extensive data cleaning.</a:t>
            </a:r>
          </a:p>
          <a:p>
            <a:pPr marL="0" indent="0" eaLnBrk="0" fontAlgn="base" hangingPunct="0">
              <a:lnSpc>
                <a:spcPct val="150000"/>
              </a:lnSpc>
              <a:spcBef>
                <a:spcPct val="0"/>
              </a:spcBef>
              <a:spcAft>
                <a:spcPct val="0"/>
              </a:spcAft>
              <a:buFontTx/>
              <a:buChar char="•"/>
            </a:pPr>
            <a:r>
              <a:rPr lang="en-US" altLang="en-US" sz="2400" b="1" spc="-46" dirty="0">
                <a:solidFill>
                  <a:srgbClr val="FF0000"/>
                </a:solidFill>
                <a:latin typeface="Lato Bold" panose="020F0502020204030203" charset="0"/>
                <a:ea typeface="Lato Bold" panose="020F0502020204030203" charset="0"/>
                <a:cs typeface="Lato Bold" panose="020F0502020204030203" charset="0"/>
              </a:rPr>
              <a:t>Integration of Multiple Data Sources: </a:t>
            </a:r>
            <a:r>
              <a:rPr lang="en-US" altLang="en-US" sz="2400" spc="-46" dirty="0">
                <a:solidFill>
                  <a:srgbClr val="000000"/>
                </a:solidFill>
                <a:latin typeface="Lato" panose="020F0502020204030203" pitchFamily="34" charset="0"/>
                <a:ea typeface="Lato" panose="020F0502020204030203" pitchFamily="34" charset="0"/>
                <a:cs typeface="Lato" panose="020F0502020204030203" pitchFamily="34" charset="0"/>
              </a:rPr>
              <a:t>Combining data from various sources, such as sales records, customer feedback, and market trends, can complicate the analysis. Ensuring compatibility and consistency across these sources is crucial for reliable insights.</a:t>
            </a:r>
          </a:p>
          <a:p>
            <a:pPr marL="0" indent="0" eaLnBrk="0" fontAlgn="base" hangingPunct="0">
              <a:lnSpc>
                <a:spcPct val="150000"/>
              </a:lnSpc>
              <a:spcBef>
                <a:spcPct val="0"/>
              </a:spcBef>
              <a:spcAft>
                <a:spcPct val="0"/>
              </a:spcAft>
              <a:buFontTx/>
              <a:buChar char="•"/>
            </a:pPr>
            <a:r>
              <a:rPr lang="en-US" altLang="en-US" sz="2400" b="1" spc="-46" dirty="0">
                <a:solidFill>
                  <a:srgbClr val="FF0000"/>
                </a:solidFill>
                <a:latin typeface="Lato Bold" panose="020F0502020204030203" charset="0"/>
                <a:ea typeface="Lato Bold" panose="020F0502020204030203" charset="0"/>
                <a:cs typeface="Lato Bold" panose="020F0502020204030203" charset="0"/>
              </a:rPr>
              <a:t>Complexity of Analysis Tools: </a:t>
            </a:r>
            <a:r>
              <a:rPr lang="en-US" altLang="en-US" sz="2400" spc="-46" dirty="0">
                <a:solidFill>
                  <a:srgbClr val="000000"/>
                </a:solidFill>
                <a:latin typeface="Lato" panose="020F0502020204030203" pitchFamily="34" charset="0"/>
                <a:ea typeface="Lato" panose="020F0502020204030203" pitchFamily="34" charset="0"/>
                <a:cs typeface="Lato" panose="020F0502020204030203" pitchFamily="34" charset="0"/>
              </a:rPr>
              <a:t>Mastering various tools like Excel, Tableau, and Power BI can be a steep learning curve. Understanding how to effectively use advanced features, such as DAX in Power BI, can take time and may lead to frustration.</a:t>
            </a:r>
          </a:p>
          <a:p>
            <a:pPr marL="0" indent="0" eaLnBrk="0" fontAlgn="base" hangingPunct="0">
              <a:lnSpc>
                <a:spcPct val="150000"/>
              </a:lnSpc>
              <a:spcBef>
                <a:spcPct val="0"/>
              </a:spcBef>
              <a:spcAft>
                <a:spcPct val="0"/>
              </a:spcAft>
              <a:buFontTx/>
              <a:buChar char="•"/>
            </a:pPr>
            <a:r>
              <a:rPr lang="en-US" altLang="en-US" sz="2400" b="1" spc="-46" dirty="0">
                <a:solidFill>
                  <a:srgbClr val="FF0000"/>
                </a:solidFill>
                <a:latin typeface="Lato Bold" panose="020F0502020204030203" charset="0"/>
                <a:ea typeface="Lato Bold" panose="020F0502020204030203" charset="0"/>
                <a:cs typeface="Lato Bold" panose="020F0502020204030203" charset="0"/>
              </a:rPr>
              <a:t>Interpreting Data Effectively: </a:t>
            </a:r>
            <a:r>
              <a:rPr lang="en-US" altLang="en-US" sz="2400" spc="-46" dirty="0">
                <a:solidFill>
                  <a:srgbClr val="000000"/>
                </a:solidFill>
                <a:latin typeface="Lato" panose="020F0502020204030203" pitchFamily="34" charset="0"/>
                <a:ea typeface="Lato" panose="020F0502020204030203" pitchFamily="34" charset="0"/>
                <a:cs typeface="Lato" panose="020F0502020204030203" pitchFamily="34" charset="0"/>
              </a:rPr>
              <a:t>Analyzing large datasets can be overwhelming. Distilling complex data into meaningful insights requires careful interpretation to avoid misrepresenting findings.</a:t>
            </a:r>
          </a:p>
          <a:p>
            <a:pPr marL="0" indent="0" eaLnBrk="0" fontAlgn="base" hangingPunct="0">
              <a:lnSpc>
                <a:spcPct val="150000"/>
              </a:lnSpc>
              <a:spcBef>
                <a:spcPct val="0"/>
              </a:spcBef>
              <a:spcAft>
                <a:spcPct val="0"/>
              </a:spcAft>
              <a:buFontTx/>
              <a:buChar char="•"/>
            </a:pPr>
            <a:r>
              <a:rPr lang="en-US" altLang="en-US" sz="2400" b="1" spc="-46" dirty="0">
                <a:solidFill>
                  <a:srgbClr val="FF0000"/>
                </a:solidFill>
                <a:latin typeface="Lato Bold" panose="020F0502020204030203" charset="0"/>
                <a:ea typeface="Lato Bold" panose="020F0502020204030203" charset="0"/>
                <a:cs typeface="Lato Bold" panose="020F0502020204030203" charset="0"/>
              </a:rPr>
              <a:t>Time Management: </a:t>
            </a:r>
            <a:r>
              <a:rPr lang="en-US" altLang="en-US" sz="2400" spc="-46" dirty="0">
                <a:solidFill>
                  <a:srgbClr val="000000"/>
                </a:solidFill>
                <a:latin typeface="Lato" panose="020F0502020204030203" pitchFamily="34" charset="0"/>
                <a:ea typeface="Lato" panose="020F0502020204030203" pitchFamily="34" charset="0"/>
                <a:cs typeface="Lato" panose="020F0502020204030203" pitchFamily="34" charset="0"/>
              </a:rPr>
              <a:t>Balancing project deadlines with the need for thorough analysis can be challenging. Allocating sufficient time for each phase, including data cleaning, analysis, and visualization, is essential for a successful outcome.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730</Words>
  <Application>Microsoft Office PowerPoint</Application>
  <PresentationFormat>Custom</PresentationFormat>
  <Paragraphs>50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Lato Bold</vt:lpstr>
      <vt:lpstr>Arial</vt:lpstr>
      <vt:lpstr>Calibri</vt:lpstr>
      <vt:lpstr>Lato</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Delivery Express Presentation</dc:title>
  <dc:creator>Pratik</dc:creator>
  <cp:lastModifiedBy>dheeraj bartwal</cp:lastModifiedBy>
  <cp:revision>18</cp:revision>
  <dcterms:created xsi:type="dcterms:W3CDTF">2006-08-16T00:00:00Z</dcterms:created>
  <dcterms:modified xsi:type="dcterms:W3CDTF">2024-11-08T08:38:31Z</dcterms:modified>
  <dc:identifier>DAGPJEbc4dk</dc:identifier>
</cp:coreProperties>
</file>